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297" r:id="rId14"/>
    <p:sldId id="298" r:id="rId15"/>
    <p:sldId id="299" r:id="rId16"/>
    <p:sldId id="300" r:id="rId17"/>
    <p:sldId id="301" r:id="rId18"/>
    <p:sldId id="302" r:id="rId19"/>
    <p:sldId id="319" r:id="rId20"/>
    <p:sldId id="320" r:id="rId21"/>
    <p:sldId id="321" r:id="rId22"/>
    <p:sldId id="322" r:id="rId23"/>
    <p:sldId id="323" r:id="rId24"/>
    <p:sldId id="324" r:id="rId25"/>
    <p:sldId id="325" r:id="rId26"/>
    <p:sldId id="326"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267" r:id="rId43"/>
    <p:sldId id="268"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Lst>
  <p:sldSz cx="9144000" cy="5143500" type="screen16x9"/>
  <p:notesSz cx="6858000" cy="9144000"/>
  <p:embeddedFontLst>
    <p:embeddedFont>
      <p:font typeface="Calibri" panose="020F0502020204030204" pitchFamily="34"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Georgia" panose="02040502050405020303" pitchFamily="18" charset="0"/>
      <p:regular r:id="rId74"/>
      <p:bold r:id="rId75"/>
      <p:italic r:id="rId76"/>
      <p:boldItalic r:id="rId77"/>
    </p:embeddedFont>
    <p:embeddedFont>
      <p:font typeface="Segoe UI" panose="020B0502040204020203" pitchFamily="34" charset="0"/>
      <p:regular r:id="rId78"/>
      <p:bold r:id="rId79"/>
      <p:italic r:id="rId80"/>
      <p:boldItalic r:id="rId81"/>
    </p:embeddedFont>
    <p:embeddedFont>
      <p:font typeface="Tahoma" panose="020B0604030504040204" pitchFamily="34" charset="0"/>
      <p:regular r:id="rId82"/>
      <p:bold r:id="rId83"/>
    </p:embeddedFont>
    <p:embeddedFont>
      <p:font typeface="Verdana" panose="020B060403050404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E3A9B6C-11E8-4437-92E1-89E81EB3CD74}">
          <p14:sldIdLst>
            <p14:sldId id="256"/>
            <p14:sldId id="257"/>
            <p14:sldId id="258"/>
            <p14:sldId id="259"/>
            <p14:sldId id="260"/>
            <p14:sldId id="261"/>
            <p14:sldId id="262"/>
            <p14:sldId id="263"/>
            <p14:sldId id="264"/>
            <p14:sldId id="265"/>
            <p14:sldId id="266"/>
            <p14:sldId id="296"/>
            <p14:sldId id="297"/>
            <p14:sldId id="298"/>
            <p14:sldId id="299"/>
            <p14:sldId id="300"/>
            <p14:sldId id="301"/>
            <p14:sldId id="302"/>
            <p14:sldId id="319"/>
            <p14:sldId id="320"/>
            <p14:sldId id="321"/>
            <p14:sldId id="322"/>
            <p14:sldId id="323"/>
            <p14:sldId id="324"/>
            <p14:sldId id="325"/>
            <p14:sldId id="326"/>
            <p14:sldId id="304"/>
            <p14:sldId id="305"/>
            <p14:sldId id="306"/>
            <p14:sldId id="307"/>
            <p14:sldId id="308"/>
            <p14:sldId id="309"/>
            <p14:sldId id="310"/>
            <p14:sldId id="311"/>
            <p14:sldId id="312"/>
            <p14:sldId id="313"/>
            <p14:sldId id="314"/>
            <p14:sldId id="315"/>
            <p14:sldId id="316"/>
            <p14:sldId id="317"/>
            <p14:sldId id="318"/>
            <p14:sldId id="267"/>
            <p14:sldId id="268"/>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i7oM3/ryViiAU1cxyRWdIzmWSN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4660"/>
  </p:normalViewPr>
  <p:slideViewPr>
    <p:cSldViewPr snapToGrid="0">
      <p:cViewPr varScale="1">
        <p:scale>
          <a:sx n="90" d="100"/>
          <a:sy n="90" d="100"/>
        </p:scale>
        <p:origin x="9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rive.google.com/file/d/1jKnBDUesjTeEQ0fGjHWxVtKbRe2okeqs/view"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9653be73e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9653be73e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Contoh menggunakan menu </a:t>
            </a:r>
            <a:r>
              <a:rPr lang="en-US" b="1">
                <a:latin typeface="Tahoma"/>
                <a:ea typeface="Tahoma"/>
                <a:cs typeface="Tahoma"/>
                <a:sym typeface="Tahoma"/>
              </a:rPr>
              <a:t>Combo Box</a:t>
            </a:r>
            <a:r>
              <a:rPr lang="en-US">
                <a:latin typeface="Tahoma"/>
                <a:ea typeface="Tahoma"/>
                <a:cs typeface="Tahoma"/>
                <a:sym typeface="Tahoma"/>
              </a:rPr>
              <a:t>. </a:t>
            </a:r>
            <a:r>
              <a:rPr lang="en-US" b="1">
                <a:latin typeface="Tahoma"/>
                <a:ea typeface="Tahoma"/>
                <a:cs typeface="Tahoma"/>
                <a:sym typeface="Tahoma"/>
              </a:rPr>
              <a:t>Combo Box tidak</a:t>
            </a:r>
            <a:r>
              <a:rPr lang="en-US">
                <a:latin typeface="Tahoma"/>
                <a:ea typeface="Tahoma"/>
                <a:cs typeface="Tahoma"/>
                <a:sym typeface="Tahoma"/>
              </a:rPr>
              <a:t> memungkinkan pengguna memilih banyak pilihan (</a:t>
            </a:r>
            <a:r>
              <a:rPr lang="en-US" b="1">
                <a:latin typeface="Tahoma"/>
                <a:ea typeface="Tahoma"/>
                <a:cs typeface="Tahoma"/>
                <a:sym typeface="Tahoma"/>
              </a:rPr>
              <a:t>Single Choice</a:t>
            </a:r>
            <a:r>
              <a:rPr lang="en-US">
                <a:latin typeface="Tahoma"/>
                <a:ea typeface="Tahoma"/>
                <a:cs typeface="Tahoma"/>
                <a:sym typeface="Tahoma"/>
              </a:rPr>
              <a:t>). Code yang digunakan untuk membuat </a:t>
            </a:r>
            <a:r>
              <a:rPr lang="en-US" b="1">
                <a:latin typeface="Tahoma"/>
                <a:ea typeface="Tahoma"/>
                <a:cs typeface="Tahoma"/>
                <a:sym typeface="Tahoma"/>
              </a:rPr>
              <a:t>Combo Box </a:t>
            </a:r>
            <a:r>
              <a:rPr lang="en-US">
                <a:latin typeface="Tahoma"/>
                <a:ea typeface="Tahoma"/>
                <a:cs typeface="Tahoma"/>
                <a:sym typeface="Tahoma"/>
              </a:rPr>
              <a:t>terdapat pada kotak merah.</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201" name="Google Shape;20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867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859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421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028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59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75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591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Ini adalah contoh perancangan </a:t>
            </a:r>
            <a:r>
              <a:rPr lang="en-US" b="1"/>
              <a:t>Combination of Multiple Menus, </a:t>
            </a:r>
            <a:r>
              <a:rPr lang="en-US" b="0"/>
              <a:t>untuk menggunakannya diperlukan tools tambahan agar tampilan menu terlihat lebih menarik yaitu menggunakan </a:t>
            </a:r>
            <a:r>
              <a:rPr lang="en-US" b="1"/>
              <a:t>Bootstrap</a:t>
            </a:r>
            <a:r>
              <a:rPr lang="en-US" b="0"/>
              <a:t>. Lebih jelasnya pada slide berikutnya.</a:t>
            </a:r>
            <a:endParaRPr b="1"/>
          </a:p>
          <a:p>
            <a:pPr marL="0" lvl="0" indent="0" algn="l" rtl="0">
              <a:lnSpc>
                <a:spcPct val="100000"/>
              </a:lnSpc>
              <a:spcBef>
                <a:spcPts val="0"/>
              </a:spcBef>
              <a:spcAft>
                <a:spcPts val="0"/>
              </a:spcAft>
              <a:buSzPts val="1400"/>
              <a:buNone/>
            </a:pPr>
            <a:endParaRPr/>
          </a:p>
        </p:txBody>
      </p:sp>
      <p:sp>
        <p:nvSpPr>
          <p:cNvPr id="226" name="Google Shape;22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Tahap ini adalah pembuatan menu berbentuk </a:t>
            </a:r>
            <a:r>
              <a:rPr lang="en-US" b="1">
                <a:latin typeface="Tahoma"/>
                <a:ea typeface="Tahoma"/>
                <a:cs typeface="Tahoma"/>
                <a:sym typeface="Tahoma"/>
              </a:rPr>
              <a:t>List</a:t>
            </a:r>
            <a:r>
              <a:rPr lang="en-US">
                <a:latin typeface="Tahoma"/>
                <a:ea typeface="Tahoma"/>
                <a:cs typeface="Tahoma"/>
                <a:sym typeface="Tahoma"/>
              </a:rPr>
              <a:t> atau menu dengan kontennya berjajar kebawah dan tambahan tools menggunakan </a:t>
            </a:r>
            <a:r>
              <a:rPr lang="en-US" b="1">
                <a:latin typeface="Tahoma"/>
                <a:ea typeface="Tahoma"/>
                <a:cs typeface="Tahoma"/>
                <a:sym typeface="Tahoma"/>
              </a:rPr>
              <a:t>Bootstrap</a:t>
            </a:r>
            <a:r>
              <a:rPr lang="en-US">
                <a:latin typeface="Tahoma"/>
                <a:ea typeface="Tahoma"/>
                <a:cs typeface="Tahoma"/>
                <a:sym typeface="Tahoma"/>
              </a:rPr>
              <a:t>. Buat </a:t>
            </a:r>
            <a:r>
              <a:rPr lang="en-US" b="1">
                <a:latin typeface="Tahoma"/>
                <a:ea typeface="Tahoma"/>
                <a:cs typeface="Tahoma"/>
                <a:sym typeface="Tahoma"/>
              </a:rPr>
              <a:t>file HTML baru</a:t>
            </a:r>
            <a:r>
              <a:rPr lang="en-US">
                <a:latin typeface="Tahoma"/>
                <a:ea typeface="Tahoma"/>
                <a:cs typeface="Tahoma"/>
                <a:sym typeface="Tahoma"/>
              </a:rPr>
              <a:t>, lalu ketikan perintah kode seperti berikut.</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315" name="Google Shape;31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US">
                <a:latin typeface="Tahoma"/>
                <a:ea typeface="Tahoma"/>
                <a:cs typeface="Tahoma"/>
                <a:sym typeface="Tahoma"/>
              </a:rPr>
              <a:t>Contoh di ambil dari : https://www.w3schools.com/howto/howto_css_dropdown_navbar.asp</a:t>
            </a:r>
            <a:endParaRPr/>
          </a:p>
          <a:p>
            <a:pPr marL="457200" marR="0" lvl="0" indent="-228600" algn="l" rtl="0">
              <a:lnSpc>
                <a:spcPct val="100000"/>
              </a:lnSpc>
              <a:spcBef>
                <a:spcPts val="0"/>
              </a:spcBef>
              <a:spcAft>
                <a:spcPts val="0"/>
              </a:spcAft>
              <a:buClr>
                <a:srgbClr val="000000"/>
              </a:buClr>
              <a:buSzPts val="1100"/>
              <a:buFont typeface="Arial"/>
              <a:buNone/>
            </a:pPr>
            <a:endParaRPr>
              <a:latin typeface="Tahoma"/>
              <a:ea typeface="Tahoma"/>
              <a:cs typeface="Tahoma"/>
              <a:sym typeface="Tahoma"/>
            </a:endParaRPr>
          </a:p>
          <a:p>
            <a:pPr marL="158750" lvl="0" indent="0" algn="l" rtl="0">
              <a:lnSpc>
                <a:spcPct val="100000"/>
              </a:lnSpc>
              <a:spcBef>
                <a:spcPts val="0"/>
              </a:spcBef>
              <a:spcAft>
                <a:spcPts val="0"/>
              </a:spcAft>
              <a:buSzPts val="1100"/>
              <a:buNone/>
            </a:pPr>
            <a:r>
              <a:rPr lang="en-US">
                <a:latin typeface="Tahoma"/>
                <a:ea typeface="Tahoma"/>
                <a:cs typeface="Tahoma"/>
                <a:sym typeface="Tahoma"/>
              </a:rPr>
              <a:t>Selanjutnya ketik perintah kode berikut dibagian body HTML.</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326" name="Google Shape;32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Buat file </a:t>
            </a:r>
            <a:r>
              <a:rPr lang="en-US" b="1"/>
              <a:t>HTML baru</a:t>
            </a:r>
            <a:r>
              <a:rPr lang="en-US"/>
              <a:t>, ketikan perintah kode seperti berikut. Tahap ini adalah membuat tampilan pada layout.</a:t>
            </a:r>
            <a:endParaRPr/>
          </a:p>
          <a:p>
            <a:pPr marL="0" lvl="0" indent="0" algn="l" rtl="0">
              <a:lnSpc>
                <a:spcPct val="100000"/>
              </a:lnSpc>
              <a:spcBef>
                <a:spcPts val="0"/>
              </a:spcBef>
              <a:spcAft>
                <a:spcPts val="0"/>
              </a:spcAft>
              <a:buSzPts val="1400"/>
              <a:buNone/>
            </a:pPr>
            <a:endParaRPr/>
          </a:p>
        </p:txBody>
      </p:sp>
      <p:sp>
        <p:nvSpPr>
          <p:cNvPr id="348" name="Google Shape;34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Selanjutnya tambahkan kode perintah berikut dibagian </a:t>
            </a:r>
            <a:r>
              <a:rPr lang="en-US" b="1"/>
              <a:t>body HTML</a:t>
            </a:r>
            <a:r>
              <a:rPr lang="en-US"/>
              <a:t>. Kode tersebut untuk membuat konten/isi pada layout.</a:t>
            </a:r>
            <a:endParaRPr/>
          </a:p>
          <a:p>
            <a:pPr marL="0" lvl="0" indent="0" algn="l" rtl="0">
              <a:lnSpc>
                <a:spcPct val="100000"/>
              </a:lnSpc>
              <a:spcBef>
                <a:spcPts val="0"/>
              </a:spcBef>
              <a:spcAft>
                <a:spcPts val="0"/>
              </a:spcAft>
              <a:buSzPts val="1400"/>
              <a:buNone/>
            </a:pPr>
            <a:endParaRPr/>
          </a:p>
        </p:txBody>
      </p:sp>
      <p:sp>
        <p:nvSpPr>
          <p:cNvPr id="360" name="Google Shape;36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Element-element tambahan yang terdapat pada HTML Form. </a:t>
            </a:r>
            <a:endParaRPr/>
          </a:p>
          <a:p>
            <a:pPr marL="0" lvl="0" indent="0" algn="l" rtl="0">
              <a:lnSpc>
                <a:spcPct val="100000"/>
              </a:lnSpc>
              <a:spcBef>
                <a:spcPts val="0"/>
              </a:spcBef>
              <a:spcAft>
                <a:spcPts val="0"/>
              </a:spcAft>
              <a:buSzPts val="1400"/>
              <a:buNone/>
            </a:pPr>
            <a:endParaRPr/>
          </a:p>
        </p:txBody>
      </p:sp>
      <p:sp>
        <p:nvSpPr>
          <p:cNvPr id="383" name="Google Shape;38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Latihan ini diambil dari : https://www.w3schools.com/howto/howto_css_register_form.asp</a:t>
            </a:r>
            <a:endParaRPr/>
          </a:p>
          <a:p>
            <a:pPr marL="0" lvl="0" indent="0" algn="l" rtl="0">
              <a:lnSpc>
                <a:spcPct val="100000"/>
              </a:lnSpc>
              <a:spcBef>
                <a:spcPts val="0"/>
              </a:spcBef>
              <a:spcAft>
                <a:spcPts val="0"/>
              </a:spcAft>
              <a:buSzPts val="1400"/>
              <a:buNone/>
            </a:pPr>
            <a:endParaRPr/>
          </a:p>
        </p:txBody>
      </p:sp>
      <p:sp>
        <p:nvSpPr>
          <p:cNvPr id="393" name="Google Shape;39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Contoh ini diambil dari : https://www.w3schools.com/js/js_validation.asp</a:t>
            </a:r>
            <a:endParaRPr/>
          </a:p>
          <a:p>
            <a:pPr marL="0" lvl="0" indent="0" algn="l" rtl="0">
              <a:lnSpc>
                <a:spcPct val="100000"/>
              </a:lnSpc>
              <a:spcBef>
                <a:spcPts val="0"/>
              </a:spcBef>
              <a:spcAft>
                <a:spcPts val="0"/>
              </a:spcAft>
              <a:buSzPts val="1400"/>
              <a:buNone/>
            </a:pPr>
            <a:endParaRPr/>
          </a:p>
        </p:txBody>
      </p:sp>
      <p:sp>
        <p:nvSpPr>
          <p:cNvPr id="424" name="Google Shape;42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Pertemuan ini akan dijelaskan mengenai perancangan User Interface (UI) seperti perancangan Menu, Layout, Form Fill-in, Style Komponen HTML, serta tampilan UI menggunakan Bootstrap Framework. Untuk lebih jelasnya pada slide berikutnya. </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653be73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https://drive.google.com/file/d/1jKnBDUesjTeEQ0fGjHWxVtKbRe2okeqs/view</a:t>
            </a:r>
            <a:endParaRPr/>
          </a:p>
        </p:txBody>
      </p:sp>
      <p:sp>
        <p:nvSpPr>
          <p:cNvPr id="526" name="Google Shape;526;g9653be73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Perancangan menu terdapat 2 jenis, yaitu </a:t>
            </a:r>
            <a:r>
              <a:rPr lang="en-US" b="1">
                <a:latin typeface="Tahoma"/>
                <a:ea typeface="Tahoma"/>
                <a:cs typeface="Tahoma"/>
                <a:sym typeface="Tahoma"/>
              </a:rPr>
              <a:t>Menu Tunggal </a:t>
            </a:r>
            <a:r>
              <a:rPr lang="en-US">
                <a:latin typeface="Tahoma"/>
                <a:ea typeface="Tahoma"/>
                <a:cs typeface="Tahoma"/>
                <a:sym typeface="Tahoma"/>
              </a:rPr>
              <a:t>(</a:t>
            </a:r>
            <a:r>
              <a:rPr lang="en-US" b="1">
                <a:latin typeface="Tahoma"/>
                <a:ea typeface="Tahoma"/>
                <a:cs typeface="Tahoma"/>
                <a:sym typeface="Tahoma"/>
              </a:rPr>
              <a:t>Single</a:t>
            </a:r>
            <a:r>
              <a:rPr lang="en-US">
                <a:latin typeface="Tahoma"/>
                <a:ea typeface="Tahoma"/>
                <a:cs typeface="Tahoma"/>
                <a:sym typeface="Tahoma"/>
              </a:rPr>
              <a:t> </a:t>
            </a:r>
            <a:r>
              <a:rPr lang="en-US" b="1">
                <a:latin typeface="Tahoma"/>
                <a:ea typeface="Tahoma"/>
                <a:cs typeface="Tahoma"/>
                <a:sym typeface="Tahoma"/>
              </a:rPr>
              <a:t>Menu</a:t>
            </a:r>
            <a:r>
              <a:rPr lang="en-US">
                <a:latin typeface="Tahoma"/>
                <a:ea typeface="Tahoma"/>
                <a:cs typeface="Tahoma"/>
                <a:sym typeface="Tahoma"/>
              </a:rPr>
              <a:t>) dan </a:t>
            </a:r>
            <a:r>
              <a:rPr lang="en-US" b="1">
                <a:latin typeface="Tahoma"/>
                <a:ea typeface="Tahoma"/>
                <a:cs typeface="Tahoma"/>
                <a:sym typeface="Tahoma"/>
              </a:rPr>
              <a:t>Menu</a:t>
            </a:r>
            <a:r>
              <a:rPr lang="en-US">
                <a:latin typeface="Tahoma"/>
                <a:ea typeface="Tahoma"/>
                <a:cs typeface="Tahoma"/>
                <a:sym typeface="Tahoma"/>
              </a:rPr>
              <a:t> </a:t>
            </a:r>
            <a:r>
              <a:rPr lang="en-US" b="1">
                <a:latin typeface="Tahoma"/>
                <a:ea typeface="Tahoma"/>
                <a:cs typeface="Tahoma"/>
                <a:sym typeface="Tahoma"/>
              </a:rPr>
              <a:t>Kombinasi</a:t>
            </a:r>
            <a:r>
              <a:rPr lang="en-US">
                <a:latin typeface="Tahoma"/>
                <a:ea typeface="Tahoma"/>
                <a:cs typeface="Tahoma"/>
                <a:sym typeface="Tahoma"/>
              </a:rPr>
              <a:t> (</a:t>
            </a:r>
            <a:r>
              <a:rPr lang="en-US" b="1">
                <a:latin typeface="Tahoma"/>
                <a:ea typeface="Tahoma"/>
                <a:cs typeface="Tahoma"/>
                <a:sym typeface="Tahoma"/>
              </a:rPr>
              <a:t>Combination</a:t>
            </a:r>
            <a:r>
              <a:rPr lang="en-US">
                <a:latin typeface="Tahoma"/>
                <a:ea typeface="Tahoma"/>
                <a:cs typeface="Tahoma"/>
                <a:sym typeface="Tahoma"/>
              </a:rPr>
              <a:t> </a:t>
            </a:r>
            <a:r>
              <a:rPr lang="en-US" b="1">
                <a:latin typeface="Tahoma"/>
                <a:ea typeface="Tahoma"/>
                <a:cs typeface="Tahoma"/>
                <a:sym typeface="Tahoma"/>
              </a:rPr>
              <a:t>of</a:t>
            </a:r>
            <a:r>
              <a:rPr lang="en-US">
                <a:latin typeface="Tahoma"/>
                <a:ea typeface="Tahoma"/>
                <a:cs typeface="Tahoma"/>
                <a:sym typeface="Tahoma"/>
              </a:rPr>
              <a:t> </a:t>
            </a:r>
            <a:r>
              <a:rPr lang="en-US" b="1">
                <a:latin typeface="Tahoma"/>
                <a:ea typeface="Tahoma"/>
                <a:cs typeface="Tahoma"/>
                <a:sym typeface="Tahoma"/>
              </a:rPr>
              <a:t>Multiple</a:t>
            </a:r>
            <a:r>
              <a:rPr lang="en-US">
                <a:latin typeface="Tahoma"/>
                <a:ea typeface="Tahoma"/>
                <a:cs typeface="Tahoma"/>
                <a:sym typeface="Tahoma"/>
              </a:rPr>
              <a:t> </a:t>
            </a:r>
            <a:r>
              <a:rPr lang="en-US" b="1">
                <a:latin typeface="Tahoma"/>
                <a:ea typeface="Tahoma"/>
                <a:cs typeface="Tahoma"/>
                <a:sym typeface="Tahoma"/>
              </a:rPr>
              <a:t>Menu</a:t>
            </a:r>
            <a:r>
              <a:rPr lang="en-US">
                <a:latin typeface="Tahoma"/>
                <a:ea typeface="Tahoma"/>
                <a:cs typeface="Tahoma"/>
                <a:sym typeface="Tahoma"/>
              </a:rPr>
              <a:t>).</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127" name="Google Shape;1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lnSpc>
                <a:spcPct val="100000"/>
              </a:lnSpc>
              <a:spcBef>
                <a:spcPts val="0"/>
              </a:spcBef>
              <a:spcAft>
                <a:spcPts val="0"/>
              </a:spcAft>
              <a:buSzPts val="1100"/>
              <a:buNone/>
            </a:pPr>
            <a:r>
              <a:rPr lang="en-US">
                <a:latin typeface="Tahoma"/>
                <a:ea typeface="Tahoma"/>
                <a:cs typeface="Tahoma"/>
                <a:sym typeface="Tahoma"/>
              </a:rPr>
              <a:t>Single menu menghadirkan beberapa pilihan dengan hanya sekali memilih tanpa adanya sub menu tambahan. Misalkan kita memilih nasi goreng, maka nasi goreng tersebut langsung terpilih. Begitu pula implentasinya pada sebuah website.</a:t>
            </a:r>
            <a:endParaRPr>
              <a:latin typeface="Tahoma"/>
              <a:ea typeface="Tahoma"/>
              <a:cs typeface="Tahoma"/>
              <a:sym typeface="Tahoma"/>
            </a:endParaRPr>
          </a:p>
        </p:txBody>
      </p:sp>
      <p:sp>
        <p:nvSpPr>
          <p:cNvPr id="141" name="Google Shape;1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latin typeface="Tahoma"/>
                <a:ea typeface="Tahoma"/>
                <a:cs typeface="Tahoma"/>
                <a:sym typeface="Tahoma"/>
              </a:rPr>
              <a:t>Terdapat beberapa komponen yang dapat digunakan pada Single Menu seperti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Radio Buttons,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Button Chice,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Check Boxes,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Pop-up Menus,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Scrolling List Box Choice, </a:t>
            </a:r>
            <a:endParaRPr/>
          </a:p>
          <a:p>
            <a:pPr marL="171450" lvl="0" indent="-171450" algn="l" rtl="0">
              <a:lnSpc>
                <a:spcPct val="100000"/>
              </a:lnSpc>
              <a:spcBef>
                <a:spcPts val="0"/>
              </a:spcBef>
              <a:spcAft>
                <a:spcPts val="0"/>
              </a:spcAft>
              <a:buSzPts val="1100"/>
              <a:buFont typeface="Arial"/>
              <a:buChar char="•"/>
            </a:pPr>
            <a:r>
              <a:rPr lang="en-US">
                <a:latin typeface="Tahoma"/>
                <a:ea typeface="Tahoma"/>
                <a:cs typeface="Tahoma"/>
                <a:sym typeface="Tahoma"/>
              </a:rPr>
              <a:t>dan Scrolling Combo Box Choice</a:t>
            </a:r>
            <a:endParaRPr>
              <a:latin typeface="Tahoma"/>
              <a:ea typeface="Tahoma"/>
              <a:cs typeface="Tahoma"/>
              <a:sym typeface="Tahoma"/>
            </a:endParaRPr>
          </a:p>
          <a:p>
            <a:pPr marL="158750" lvl="0" indent="0" algn="l" rtl="0">
              <a:lnSpc>
                <a:spcPct val="100000"/>
              </a:lnSpc>
              <a:spcBef>
                <a:spcPts val="0"/>
              </a:spcBef>
              <a:spcAft>
                <a:spcPts val="0"/>
              </a:spcAft>
              <a:buSzPts val="1100"/>
              <a:buNone/>
            </a:pPr>
            <a:endParaRPr>
              <a:latin typeface="Tahoma"/>
              <a:ea typeface="Tahoma"/>
              <a:cs typeface="Tahoma"/>
              <a:sym typeface="Tahoma"/>
            </a:endParaRPr>
          </a:p>
        </p:txBody>
      </p:sp>
      <p:sp>
        <p:nvSpPr>
          <p:cNvPr id="151" name="Google Shape;1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Contoh membuat menu menggunakan </a:t>
            </a:r>
            <a:r>
              <a:rPr lang="en-US" b="1">
                <a:latin typeface="Tahoma"/>
                <a:ea typeface="Tahoma"/>
                <a:cs typeface="Tahoma"/>
                <a:sym typeface="Tahoma"/>
              </a:rPr>
              <a:t>Radio Button</a:t>
            </a:r>
            <a:r>
              <a:rPr lang="en-US">
                <a:latin typeface="Tahoma"/>
                <a:ea typeface="Tahoma"/>
                <a:cs typeface="Tahoma"/>
                <a:sym typeface="Tahoma"/>
              </a:rPr>
              <a:t>. </a:t>
            </a:r>
            <a:r>
              <a:rPr lang="en-US" b="1">
                <a:latin typeface="Tahoma"/>
                <a:ea typeface="Tahoma"/>
                <a:cs typeface="Tahoma"/>
                <a:sym typeface="Tahoma"/>
              </a:rPr>
              <a:t>Radio Button </a:t>
            </a:r>
            <a:r>
              <a:rPr lang="en-US">
                <a:latin typeface="Tahoma"/>
                <a:ea typeface="Tahoma"/>
                <a:cs typeface="Tahoma"/>
                <a:sym typeface="Tahoma"/>
              </a:rPr>
              <a:t>memungkinkan pilihan </a:t>
            </a:r>
            <a:r>
              <a:rPr lang="en-US" b="1">
                <a:latin typeface="Tahoma"/>
                <a:ea typeface="Tahoma"/>
                <a:cs typeface="Tahoma"/>
                <a:sym typeface="Tahoma"/>
              </a:rPr>
              <a:t>hanya satu kali </a:t>
            </a:r>
            <a:r>
              <a:rPr lang="en-US">
                <a:latin typeface="Tahoma"/>
                <a:ea typeface="Tahoma"/>
                <a:cs typeface="Tahoma"/>
                <a:sym typeface="Tahoma"/>
              </a:rPr>
              <a:t>(bukan multiple choice). Untuk membuat menu </a:t>
            </a:r>
            <a:r>
              <a:rPr lang="en-US" b="1">
                <a:latin typeface="Tahoma"/>
                <a:ea typeface="Tahoma"/>
                <a:cs typeface="Tahoma"/>
                <a:sym typeface="Tahoma"/>
              </a:rPr>
              <a:t>Radio button</a:t>
            </a:r>
            <a:r>
              <a:rPr lang="en-US">
                <a:latin typeface="Tahoma"/>
                <a:ea typeface="Tahoma"/>
                <a:cs typeface="Tahoma"/>
                <a:sym typeface="Tahoma"/>
              </a:rPr>
              <a:t>, code yang digunakan terdapat pada kotak merah. </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Tahoma"/>
                <a:ea typeface="Tahoma"/>
                <a:cs typeface="Tahoma"/>
                <a:sym typeface="Tahoma"/>
              </a:rPr>
              <a:t>Contoh membuat Menu menggunakan </a:t>
            </a:r>
            <a:r>
              <a:rPr lang="en-US" b="1">
                <a:latin typeface="Tahoma"/>
                <a:ea typeface="Tahoma"/>
                <a:cs typeface="Tahoma"/>
                <a:sym typeface="Tahoma"/>
              </a:rPr>
              <a:t>Button Choice</a:t>
            </a:r>
            <a:r>
              <a:rPr lang="en-US">
                <a:latin typeface="Tahoma"/>
                <a:ea typeface="Tahoma"/>
                <a:cs typeface="Tahoma"/>
                <a:sym typeface="Tahoma"/>
              </a:rPr>
              <a:t>. </a:t>
            </a:r>
            <a:r>
              <a:rPr lang="en-US" b="1">
                <a:latin typeface="Tahoma"/>
                <a:ea typeface="Tahoma"/>
                <a:cs typeface="Tahoma"/>
                <a:sym typeface="Tahoma"/>
              </a:rPr>
              <a:t>Button</a:t>
            </a:r>
            <a:r>
              <a:rPr lang="en-US">
                <a:latin typeface="Tahoma"/>
                <a:ea typeface="Tahoma"/>
                <a:cs typeface="Tahoma"/>
                <a:sym typeface="Tahoma"/>
              </a:rPr>
              <a:t> juga </a:t>
            </a:r>
            <a:r>
              <a:rPr lang="en-US" b="1">
                <a:latin typeface="Tahoma"/>
                <a:ea typeface="Tahoma"/>
                <a:cs typeface="Tahoma"/>
                <a:sym typeface="Tahoma"/>
              </a:rPr>
              <a:t>bukan</a:t>
            </a:r>
            <a:r>
              <a:rPr lang="en-US">
                <a:latin typeface="Tahoma"/>
                <a:ea typeface="Tahoma"/>
                <a:cs typeface="Tahoma"/>
                <a:sym typeface="Tahoma"/>
              </a:rPr>
              <a:t> menu Multiple Choice. Untuk membuat menu </a:t>
            </a:r>
            <a:r>
              <a:rPr lang="en-US" b="1">
                <a:latin typeface="Tahoma"/>
                <a:ea typeface="Tahoma"/>
                <a:cs typeface="Tahoma"/>
                <a:sym typeface="Tahoma"/>
              </a:rPr>
              <a:t>Button Choice </a:t>
            </a:r>
            <a:r>
              <a:rPr lang="en-US">
                <a:latin typeface="Tahoma"/>
                <a:ea typeface="Tahoma"/>
                <a:cs typeface="Tahoma"/>
                <a:sym typeface="Tahoma"/>
              </a:rPr>
              <a:t>code yang digunakan terdapat pada kotak merah.</a:t>
            </a:r>
            <a:endParaRPr>
              <a:latin typeface="Tahoma"/>
              <a:ea typeface="Tahoma"/>
              <a:cs typeface="Tahoma"/>
              <a:sym typeface="Tahoma"/>
            </a:endParaRPr>
          </a:p>
          <a:p>
            <a:pPr marL="0" lvl="0" indent="0" algn="l" rtl="0">
              <a:lnSpc>
                <a:spcPct val="100000"/>
              </a:lnSpc>
              <a:spcBef>
                <a:spcPts val="0"/>
              </a:spcBef>
              <a:spcAft>
                <a:spcPts val="0"/>
              </a:spcAft>
              <a:buSzPts val="1400"/>
              <a:buNone/>
            </a:pPr>
            <a:endParaRPr/>
          </a:p>
        </p:txBody>
      </p:sp>
      <p:sp>
        <p:nvSpPr>
          <p:cNvPr id="175" name="Google Shape;17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685800" y="841772"/>
            <a:ext cx="77724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629841" y="342900"/>
            <a:ext cx="2949300" cy="1200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629841" y="342900"/>
            <a:ext cx="2949300" cy="1200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hyperlink" Target="https://developer.mozilla.org/en-US/docs/Web/CSS/CSS_Selector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w3schools.com/cssref/css_selectors.as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w3schools.com/cssref/trysel.as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9653be73e8_0_90"/>
          <p:cNvPicPr preferRelativeResize="0"/>
          <p:nvPr/>
        </p:nvPicPr>
        <p:blipFill rotWithShape="1">
          <a:blip r:embed="rId3">
            <a:alphaModFix/>
          </a:blip>
          <a:srcRect t="16715" b="-7459"/>
          <a:stretch/>
        </p:blipFill>
        <p:spPr>
          <a:xfrm>
            <a:off x="0" y="-57150"/>
            <a:ext cx="9144000" cy="5791200"/>
          </a:xfrm>
          <a:prstGeom prst="rect">
            <a:avLst/>
          </a:prstGeom>
          <a:noFill/>
          <a:ln>
            <a:noFill/>
          </a:ln>
        </p:spPr>
      </p:pic>
      <p:pic>
        <p:nvPicPr>
          <p:cNvPr id="85" name="Google Shape;85;g9653be73e8_0_90"/>
          <p:cNvPicPr preferRelativeResize="0"/>
          <p:nvPr/>
        </p:nvPicPr>
        <p:blipFill rotWithShape="1">
          <a:blip r:embed="rId3">
            <a:alphaModFix/>
          </a:blip>
          <a:srcRect r="72915" b="82221"/>
          <a:stretch/>
        </p:blipFill>
        <p:spPr>
          <a:xfrm>
            <a:off x="6293038" y="-57150"/>
            <a:ext cx="2476500" cy="1219200"/>
          </a:xfrm>
          <a:prstGeom prst="rect">
            <a:avLst/>
          </a:prstGeom>
          <a:noFill/>
          <a:ln>
            <a:noFill/>
          </a:ln>
        </p:spPr>
      </p:pic>
      <p:sp>
        <p:nvSpPr>
          <p:cNvPr id="86" name="Google Shape;86;g9653be73e8_0_90"/>
          <p:cNvSpPr txBox="1"/>
          <p:nvPr/>
        </p:nvSpPr>
        <p:spPr>
          <a:xfrm>
            <a:off x="4121390" y="2823224"/>
            <a:ext cx="4734000" cy="6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1800" b="1">
                <a:solidFill>
                  <a:schemeClr val="lt1"/>
                </a:solidFill>
              </a:rPr>
              <a:t>Pertemuan #2: PART 2</a:t>
            </a:r>
            <a:endParaRPr>
              <a:solidFill>
                <a:schemeClr val="dk1"/>
              </a:solidFill>
            </a:endParaRPr>
          </a:p>
          <a:p>
            <a:pPr marL="0" lvl="0" indent="0" algn="ctr" rtl="0">
              <a:spcBef>
                <a:spcPts val="0"/>
              </a:spcBef>
              <a:spcAft>
                <a:spcPts val="0"/>
              </a:spcAft>
              <a:buClr>
                <a:schemeClr val="dk1"/>
              </a:buClr>
              <a:buFont typeface="Arial"/>
              <a:buNone/>
            </a:pPr>
            <a:r>
              <a:rPr lang="en-US" sz="1800" b="1">
                <a:solidFill>
                  <a:schemeClr val="lt1"/>
                </a:solidFill>
              </a:rPr>
              <a:t>Implementasi Perancangan UI</a:t>
            </a:r>
            <a:endParaRPr>
              <a:solidFill>
                <a:schemeClr val="dk1"/>
              </a:solidFill>
            </a:endParaRPr>
          </a:p>
          <a:p>
            <a:pPr marL="0" marR="0" lvl="0" indent="0" algn="ctr" rtl="0">
              <a:lnSpc>
                <a:spcPct val="100000"/>
              </a:lnSpc>
              <a:spcBef>
                <a:spcPts val="0"/>
              </a:spcBef>
              <a:spcAft>
                <a:spcPts val="0"/>
              </a:spcAft>
              <a:buClr>
                <a:srgbClr val="000000"/>
              </a:buClr>
              <a:buSzPts val="2000"/>
              <a:buFont typeface="Arial"/>
              <a:buNone/>
            </a:pPr>
            <a:endParaRPr sz="1600" b="1">
              <a:solidFill>
                <a:schemeClr val="lt1"/>
              </a:solidFill>
              <a:latin typeface="Cambria"/>
              <a:ea typeface="Cambria"/>
              <a:cs typeface="Cambria"/>
              <a:sym typeface="Cambria"/>
            </a:endParaRPr>
          </a:p>
        </p:txBody>
      </p:sp>
      <p:grpSp>
        <p:nvGrpSpPr>
          <p:cNvPr id="87" name="Google Shape;87;g9653be73e8_0_90"/>
          <p:cNvGrpSpPr/>
          <p:nvPr/>
        </p:nvGrpSpPr>
        <p:grpSpPr>
          <a:xfrm>
            <a:off x="0" y="4038598"/>
            <a:ext cx="9144000" cy="1219200"/>
            <a:chOff x="0" y="4038598"/>
            <a:chExt cx="9144000" cy="1219200"/>
          </a:xfrm>
        </p:grpSpPr>
        <p:pic>
          <p:nvPicPr>
            <p:cNvPr id="88" name="Google Shape;88;g9653be73e8_0_90"/>
            <p:cNvPicPr preferRelativeResize="0"/>
            <p:nvPr/>
          </p:nvPicPr>
          <p:blipFill rotWithShape="1">
            <a:blip r:embed="rId3">
              <a:alphaModFix/>
            </a:blip>
            <a:srcRect t="82221"/>
            <a:stretch/>
          </p:blipFill>
          <p:spPr>
            <a:xfrm>
              <a:off x="0" y="4038598"/>
              <a:ext cx="9144000" cy="1219200"/>
            </a:xfrm>
            <a:prstGeom prst="rect">
              <a:avLst/>
            </a:prstGeom>
            <a:noFill/>
            <a:ln>
              <a:noFill/>
            </a:ln>
          </p:spPr>
        </p:pic>
        <p:pic>
          <p:nvPicPr>
            <p:cNvPr id="89" name="Google Shape;89;g9653be73e8_0_90"/>
            <p:cNvPicPr preferRelativeResize="0"/>
            <p:nvPr/>
          </p:nvPicPr>
          <p:blipFill rotWithShape="1">
            <a:blip r:embed="rId3">
              <a:alphaModFix/>
            </a:blip>
            <a:srcRect l="73536" t="11767" r="-2" b="84735"/>
            <a:stretch/>
          </p:blipFill>
          <p:spPr>
            <a:xfrm>
              <a:off x="8690517" y="4826682"/>
              <a:ext cx="349406" cy="316819"/>
            </a:xfrm>
            <a:prstGeom prst="rect">
              <a:avLst/>
            </a:prstGeom>
            <a:noFill/>
            <a:ln>
              <a:noFill/>
            </a:ln>
          </p:spPr>
        </p:pic>
      </p:grpSp>
      <p:sp>
        <p:nvSpPr>
          <p:cNvPr id="90" name="Google Shape;90;g9653be73e8_0_90"/>
          <p:cNvSpPr txBox="1"/>
          <p:nvPr/>
        </p:nvSpPr>
        <p:spPr>
          <a:xfrm>
            <a:off x="4121390" y="1660491"/>
            <a:ext cx="4734000" cy="6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000"/>
              <a:buFont typeface="Arial"/>
              <a:buNone/>
            </a:pPr>
            <a:r>
              <a:rPr lang="en-US" sz="1800" b="1">
                <a:solidFill>
                  <a:srgbClr val="FFFFFF"/>
                </a:solidFill>
                <a:latin typeface="Cambria"/>
                <a:ea typeface="Cambria"/>
                <a:cs typeface="Cambria"/>
                <a:sym typeface="Cambria"/>
              </a:rPr>
              <a:t>Vocational School Graduate Academy</a:t>
            </a:r>
            <a:endParaRPr sz="1800" b="1">
              <a:solidFill>
                <a:srgbClr val="FFFFFF"/>
              </a:solidFill>
              <a:latin typeface="Cambria"/>
              <a:ea typeface="Cambria"/>
              <a:cs typeface="Cambria"/>
              <a:sym typeface="Cambria"/>
            </a:endParaRPr>
          </a:p>
          <a:p>
            <a:pPr marL="0" lvl="0" indent="0" algn="l" rtl="0">
              <a:spcBef>
                <a:spcPts val="0"/>
              </a:spcBef>
              <a:spcAft>
                <a:spcPts val="0"/>
              </a:spcAft>
              <a:buClr>
                <a:srgbClr val="000000"/>
              </a:buClr>
              <a:buSzPts val="3000"/>
              <a:buFont typeface="Arial"/>
              <a:buNone/>
            </a:pPr>
            <a:endParaRPr sz="1700" b="1">
              <a:solidFill>
                <a:srgbClr val="FFFFFF"/>
              </a:solidFill>
              <a:latin typeface="Cambria"/>
              <a:ea typeface="Cambria"/>
              <a:cs typeface="Cambria"/>
              <a:sym typeface="Cambria"/>
            </a:endParaRPr>
          </a:p>
          <a:p>
            <a:pPr marL="0" lvl="0" indent="0" algn="ctr" rtl="0">
              <a:spcBef>
                <a:spcPts val="0"/>
              </a:spcBef>
              <a:spcAft>
                <a:spcPts val="0"/>
              </a:spcAft>
              <a:buClr>
                <a:srgbClr val="000000"/>
              </a:buClr>
              <a:buSzPts val="3000"/>
              <a:buFont typeface="Arial"/>
              <a:buNone/>
            </a:pPr>
            <a:r>
              <a:rPr lang="en-US" sz="1900" b="1">
                <a:solidFill>
                  <a:srgbClr val="FFFF00"/>
                </a:solidFill>
                <a:latin typeface="Cambria"/>
                <a:ea typeface="Cambria"/>
                <a:cs typeface="Cambria"/>
                <a:sym typeface="Cambria"/>
              </a:rPr>
              <a:t>Web Developer</a:t>
            </a:r>
            <a:endParaRPr sz="1900" b="1">
              <a:solidFill>
                <a:srgbClr val="FFFF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3000"/>
              <a:buFont typeface="Arial"/>
              <a:buNone/>
            </a:pPr>
            <a:endParaRPr sz="3000" b="1">
              <a:solidFill>
                <a:srgbClr val="FFFFFF"/>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91" name="Google Shape;191;p2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92" name="Google Shape;192;p25"/>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93" name="Google Shape;193;p25"/>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94" name="Google Shape;194;p25"/>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Latihan 3: Check Box							</a:t>
            </a:r>
            <a:endParaRPr/>
          </a:p>
        </p:txBody>
      </p:sp>
      <p:sp>
        <p:nvSpPr>
          <p:cNvPr id="195" name="Google Shape;195;p25"/>
          <p:cNvSpPr/>
          <p:nvPr/>
        </p:nvSpPr>
        <p:spPr>
          <a:xfrm>
            <a:off x="4572000" y="877492"/>
            <a:ext cx="424081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Contoh Source code membuat Check Box</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96" name="Google Shape;196;p25"/>
          <p:cNvPicPr preferRelativeResize="0"/>
          <p:nvPr/>
        </p:nvPicPr>
        <p:blipFill rotWithShape="1">
          <a:blip r:embed="rId6">
            <a:alphaModFix/>
          </a:blip>
          <a:srcRect/>
          <a:stretch/>
        </p:blipFill>
        <p:spPr>
          <a:xfrm>
            <a:off x="331180" y="877492"/>
            <a:ext cx="3457303" cy="2038617"/>
          </a:xfrm>
          <a:prstGeom prst="rect">
            <a:avLst/>
          </a:prstGeom>
          <a:noFill/>
          <a:ln>
            <a:noFill/>
          </a:ln>
        </p:spPr>
      </p:pic>
      <p:pic>
        <p:nvPicPr>
          <p:cNvPr id="197" name="Google Shape;197;p25"/>
          <p:cNvPicPr preferRelativeResize="0"/>
          <p:nvPr/>
        </p:nvPicPr>
        <p:blipFill rotWithShape="1">
          <a:blip r:embed="rId7">
            <a:alphaModFix/>
          </a:blip>
          <a:srcRect/>
          <a:stretch/>
        </p:blipFill>
        <p:spPr>
          <a:xfrm>
            <a:off x="3335430" y="1215864"/>
            <a:ext cx="5800654" cy="3378127"/>
          </a:xfrm>
          <a:prstGeom prst="rect">
            <a:avLst/>
          </a:prstGeom>
          <a:noFill/>
          <a:ln>
            <a:noFill/>
          </a:ln>
        </p:spPr>
      </p:pic>
      <p:sp>
        <p:nvSpPr>
          <p:cNvPr id="198" name="Google Shape;198;p25"/>
          <p:cNvSpPr/>
          <p:nvPr/>
        </p:nvSpPr>
        <p:spPr>
          <a:xfrm>
            <a:off x="3390176" y="2142838"/>
            <a:ext cx="5753823" cy="166012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04" name="Google Shape;204;p2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05" name="Google Shape;205;p26"/>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206" name="Google Shape;206;p26"/>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207" name="Google Shape;207;p26"/>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Latihan 4: Combo Box						</a:t>
            </a:r>
            <a:endParaRPr/>
          </a:p>
        </p:txBody>
      </p:sp>
      <p:sp>
        <p:nvSpPr>
          <p:cNvPr id="208" name="Google Shape;208;p26"/>
          <p:cNvSpPr/>
          <p:nvPr/>
        </p:nvSpPr>
        <p:spPr>
          <a:xfrm>
            <a:off x="4572000" y="841984"/>
            <a:ext cx="56502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Kesimpulan Pertemuan #</a:t>
            </a:r>
            <a:endParaRPr sz="1400" b="0" i="0" u="none" strike="noStrike" cap="none">
              <a:solidFill>
                <a:srgbClr val="000000"/>
              </a:solidFill>
              <a:latin typeface="Arial"/>
              <a:ea typeface="Arial"/>
              <a:cs typeface="Arial"/>
              <a:sym typeface="Arial"/>
            </a:endParaRPr>
          </a:p>
        </p:txBody>
      </p:sp>
      <p:pic>
        <p:nvPicPr>
          <p:cNvPr id="209" name="Google Shape;209;p26"/>
          <p:cNvPicPr preferRelativeResize="0"/>
          <p:nvPr/>
        </p:nvPicPr>
        <p:blipFill rotWithShape="1">
          <a:blip r:embed="rId6">
            <a:alphaModFix/>
          </a:blip>
          <a:srcRect/>
          <a:stretch/>
        </p:blipFill>
        <p:spPr>
          <a:xfrm>
            <a:off x="496089" y="943628"/>
            <a:ext cx="3395268" cy="1321026"/>
          </a:xfrm>
          <a:prstGeom prst="rect">
            <a:avLst/>
          </a:prstGeom>
          <a:noFill/>
          <a:ln>
            <a:noFill/>
          </a:ln>
        </p:spPr>
      </p:pic>
      <p:pic>
        <p:nvPicPr>
          <p:cNvPr id="210" name="Google Shape;210;p26"/>
          <p:cNvPicPr preferRelativeResize="0"/>
          <p:nvPr/>
        </p:nvPicPr>
        <p:blipFill rotWithShape="1">
          <a:blip r:embed="rId7">
            <a:alphaModFix/>
          </a:blip>
          <a:srcRect t="11813" r="79523" b="70469"/>
          <a:stretch/>
        </p:blipFill>
        <p:spPr>
          <a:xfrm>
            <a:off x="496088" y="3065417"/>
            <a:ext cx="3105955" cy="1511005"/>
          </a:xfrm>
          <a:prstGeom prst="rect">
            <a:avLst/>
          </a:prstGeom>
          <a:noFill/>
          <a:ln>
            <a:noFill/>
          </a:ln>
        </p:spPr>
      </p:pic>
      <p:pic>
        <p:nvPicPr>
          <p:cNvPr id="211" name="Google Shape;211;p26"/>
          <p:cNvPicPr preferRelativeResize="0"/>
          <p:nvPr/>
        </p:nvPicPr>
        <p:blipFill rotWithShape="1">
          <a:blip r:embed="rId8">
            <a:alphaModFix/>
          </a:blip>
          <a:srcRect/>
          <a:stretch/>
        </p:blipFill>
        <p:spPr>
          <a:xfrm>
            <a:off x="3978441" y="1241810"/>
            <a:ext cx="4586887" cy="3647213"/>
          </a:xfrm>
          <a:prstGeom prst="rect">
            <a:avLst/>
          </a:prstGeom>
          <a:noFill/>
          <a:ln>
            <a:noFill/>
          </a:ln>
        </p:spPr>
      </p:pic>
      <p:sp>
        <p:nvSpPr>
          <p:cNvPr id="212" name="Google Shape;212;p26"/>
          <p:cNvSpPr/>
          <p:nvPr/>
        </p:nvSpPr>
        <p:spPr>
          <a:xfrm>
            <a:off x="3891355" y="2203269"/>
            <a:ext cx="5252643" cy="203942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62D6148B-BA80-4512-9280-9A61073D2E52}"/>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A3F5FC60-7F08-4EF8-9764-66FB8A7BFAC5}"/>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955F5D23-FBFE-4167-8B67-E0CA47ED7ED4}"/>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818D8B8E-FB95-4C82-96CD-98E5F3D3CCC2}"/>
              </a:ext>
            </a:extLst>
          </p:cNvPr>
          <p:cNvSpPr txBox="1"/>
          <p:nvPr/>
        </p:nvSpPr>
        <p:spPr>
          <a:xfrm>
            <a:off x="695982" y="212651"/>
            <a:ext cx="4981804" cy="523220"/>
          </a:xfrm>
          <a:prstGeom prst="rect">
            <a:avLst/>
          </a:prstGeom>
          <a:noFill/>
        </p:spPr>
        <p:txBody>
          <a:bodyPr wrap="square" rtlCol="0">
            <a:spAutoFit/>
          </a:bodyPr>
          <a:lstStyle/>
          <a:p>
            <a:pPr algn="ctr"/>
            <a:r>
              <a:rPr lang="en-US" sz="2800" b="1" dirty="0" err="1"/>
              <a:t>Apa</a:t>
            </a:r>
            <a:r>
              <a:rPr lang="en-US" sz="2800" b="1" dirty="0"/>
              <a:t> </a:t>
            </a:r>
            <a:r>
              <a:rPr lang="en-US" sz="2800" b="1" dirty="0" err="1"/>
              <a:t>Itu</a:t>
            </a:r>
            <a:r>
              <a:rPr lang="en-US" sz="2800" b="1" dirty="0"/>
              <a:t> CSS??</a:t>
            </a:r>
            <a:endParaRPr lang="en-ID" sz="2800" b="1" dirty="0"/>
          </a:p>
        </p:txBody>
      </p:sp>
      <p:sp>
        <p:nvSpPr>
          <p:cNvPr id="8" name="TextBox 7">
            <a:extLst>
              <a:ext uri="{FF2B5EF4-FFF2-40B4-BE49-F238E27FC236}">
                <a16:creationId xmlns:a16="http://schemas.microsoft.com/office/drawing/2014/main" id="{69641D68-291A-4986-9621-6F8C81E06F77}"/>
              </a:ext>
            </a:extLst>
          </p:cNvPr>
          <p:cNvSpPr txBox="1"/>
          <p:nvPr/>
        </p:nvSpPr>
        <p:spPr>
          <a:xfrm>
            <a:off x="276447" y="1052623"/>
            <a:ext cx="8548576" cy="2308324"/>
          </a:xfrm>
          <a:prstGeom prst="rect">
            <a:avLst/>
          </a:prstGeom>
          <a:noFill/>
        </p:spPr>
        <p:txBody>
          <a:bodyPr wrap="square" rtlCol="0">
            <a:spAutoFit/>
          </a:bodyPr>
          <a:lstStyle/>
          <a:p>
            <a:pPr marL="285750" indent="-285750">
              <a:buFont typeface="Wingdings" panose="05000000000000000000" pitchFamily="2" charset="2"/>
              <a:buChar char="v"/>
            </a:pPr>
            <a:r>
              <a:rPr lang="en-ID" sz="2400" dirty="0"/>
              <a:t>CSS </a:t>
            </a:r>
            <a:r>
              <a:rPr lang="en-ID" sz="2400" dirty="0" err="1"/>
              <a:t>adalah</a:t>
            </a:r>
            <a:r>
              <a:rPr lang="en-ID" sz="2400" dirty="0"/>
              <a:t> Cascading Style Sheets</a:t>
            </a:r>
          </a:p>
          <a:p>
            <a:pPr marL="285750" indent="-285750">
              <a:buFont typeface="Wingdings" panose="05000000000000000000" pitchFamily="2" charset="2"/>
              <a:buChar char="v"/>
            </a:pPr>
            <a:r>
              <a:rPr lang="en-ID" sz="2400" dirty="0"/>
              <a:t>CSS </a:t>
            </a:r>
            <a:r>
              <a:rPr lang="en-ID" sz="2400" dirty="0" err="1"/>
              <a:t>menjabarkan</a:t>
            </a:r>
            <a:r>
              <a:rPr lang="en-ID" sz="2400" dirty="0"/>
              <a:t> </a:t>
            </a:r>
            <a:r>
              <a:rPr lang="en-ID" sz="2400" dirty="0" err="1"/>
              <a:t>elemen-elemen</a:t>
            </a:r>
            <a:r>
              <a:rPr lang="en-ID" sz="2400" dirty="0"/>
              <a:t> HTML yang </a:t>
            </a:r>
            <a:r>
              <a:rPr lang="en-ID" sz="2400" dirty="0" err="1"/>
              <a:t>akan</a:t>
            </a:r>
            <a:r>
              <a:rPr lang="en-ID" sz="2400" dirty="0"/>
              <a:t> </a:t>
            </a:r>
            <a:r>
              <a:rPr lang="en-ID" sz="2400" dirty="0" err="1"/>
              <a:t>ditampilkan</a:t>
            </a:r>
            <a:r>
              <a:rPr lang="en-ID" sz="2400" dirty="0"/>
              <a:t> </a:t>
            </a:r>
            <a:r>
              <a:rPr lang="en-ID" sz="2400" dirty="0" err="1"/>
              <a:t>dilayar</a:t>
            </a:r>
            <a:r>
              <a:rPr lang="en-ID" sz="2400" dirty="0"/>
              <a:t>, </a:t>
            </a:r>
            <a:r>
              <a:rPr lang="en-ID" sz="2400" dirty="0" err="1"/>
              <a:t>kertas</a:t>
            </a:r>
            <a:r>
              <a:rPr lang="en-ID" sz="2400" dirty="0"/>
              <a:t> </a:t>
            </a:r>
            <a:r>
              <a:rPr lang="en-ID" sz="2400" dirty="0" err="1"/>
              <a:t>atau</a:t>
            </a:r>
            <a:r>
              <a:rPr lang="en-ID" sz="2400" dirty="0"/>
              <a:t> </a:t>
            </a:r>
            <a:r>
              <a:rPr lang="en-ID" sz="2400" dirty="0" err="1"/>
              <a:t>dimedia</a:t>
            </a:r>
            <a:r>
              <a:rPr lang="en-ID" sz="2400" dirty="0"/>
              <a:t> lain.</a:t>
            </a:r>
          </a:p>
          <a:p>
            <a:pPr marL="285750" indent="-285750">
              <a:buFont typeface="Wingdings" panose="05000000000000000000" pitchFamily="2" charset="2"/>
              <a:buChar char="v"/>
            </a:pPr>
            <a:r>
              <a:rPr lang="en-ID" sz="2400" dirty="0"/>
              <a:t>CSS </a:t>
            </a:r>
            <a:r>
              <a:rPr lang="en-ID" sz="2400" dirty="0" err="1"/>
              <a:t>menyederhanakan</a:t>
            </a:r>
            <a:r>
              <a:rPr lang="en-ID" sz="2400" dirty="0"/>
              <a:t> </a:t>
            </a:r>
            <a:r>
              <a:rPr lang="en-ID" sz="2400" dirty="0" err="1"/>
              <a:t>banyak</a:t>
            </a:r>
            <a:r>
              <a:rPr lang="en-ID" sz="2400" dirty="0"/>
              <a:t> </a:t>
            </a:r>
            <a:r>
              <a:rPr lang="en-ID" sz="2400" dirty="0" err="1"/>
              <a:t>pekerjaan</a:t>
            </a:r>
            <a:r>
              <a:rPr lang="en-ID" sz="2400" dirty="0"/>
              <a:t> </a:t>
            </a:r>
            <a:r>
              <a:rPr lang="en-ID" sz="2400" dirty="0" err="1"/>
              <a:t>karena</a:t>
            </a:r>
            <a:r>
              <a:rPr lang="en-ID" sz="2400" dirty="0"/>
              <a:t> </a:t>
            </a:r>
            <a:r>
              <a:rPr lang="en-ID" sz="2400" dirty="0" err="1"/>
              <a:t>dapat</a:t>
            </a:r>
            <a:r>
              <a:rPr lang="en-ID" sz="2400" dirty="0"/>
              <a:t> </a:t>
            </a:r>
            <a:r>
              <a:rPr lang="en-ID" sz="2400" dirty="0" err="1"/>
              <a:t>mengontrol</a:t>
            </a:r>
            <a:r>
              <a:rPr lang="en-ID" sz="2400" dirty="0"/>
              <a:t> layout </a:t>
            </a:r>
            <a:r>
              <a:rPr lang="en-ID" sz="2400" dirty="0" err="1"/>
              <a:t>dari</a:t>
            </a:r>
            <a:r>
              <a:rPr lang="en-ID" sz="2400" dirty="0"/>
              <a:t> </a:t>
            </a:r>
            <a:r>
              <a:rPr lang="en-ID" sz="2400" dirty="0" err="1"/>
              <a:t>banyak</a:t>
            </a:r>
            <a:r>
              <a:rPr lang="en-ID" sz="2400" dirty="0"/>
              <a:t> web </a:t>
            </a:r>
            <a:r>
              <a:rPr lang="en-ID" sz="2400" dirty="0" err="1"/>
              <a:t>sekaligus</a:t>
            </a:r>
            <a:r>
              <a:rPr lang="en-ID" sz="2400" dirty="0"/>
              <a:t> stylesheet </a:t>
            </a:r>
            <a:r>
              <a:rPr lang="en-ID" sz="2400" dirty="0" err="1"/>
              <a:t>eksternal</a:t>
            </a:r>
            <a:r>
              <a:rPr lang="en-ID" sz="2400" dirty="0"/>
              <a:t> </a:t>
            </a:r>
            <a:r>
              <a:rPr lang="en-ID" sz="2400" dirty="0" err="1"/>
              <a:t>disimpan</a:t>
            </a:r>
            <a:r>
              <a:rPr lang="en-ID" sz="2400" dirty="0"/>
              <a:t> di file CSS</a:t>
            </a:r>
          </a:p>
        </p:txBody>
      </p:sp>
    </p:spTree>
    <p:extLst>
      <p:ext uri="{BB962C8B-B14F-4D97-AF65-F5344CB8AC3E}">
        <p14:creationId xmlns:p14="http://schemas.microsoft.com/office/powerpoint/2010/main" val="2786027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86F80646-63C3-443B-B70B-A69F170A1E1F}"/>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6037BC01-5CC2-43E0-9663-9E5ECE03BAE9}"/>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2099D546-7BF4-4D9E-A615-4E88C33CCD5C}"/>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58359CE6-FC79-449B-962D-22FAC3C13EF3}"/>
              </a:ext>
            </a:extLst>
          </p:cNvPr>
          <p:cNvSpPr txBox="1"/>
          <p:nvPr/>
        </p:nvSpPr>
        <p:spPr>
          <a:xfrm>
            <a:off x="414670" y="202019"/>
            <a:ext cx="5454502" cy="1046440"/>
          </a:xfrm>
          <a:prstGeom prst="rect">
            <a:avLst/>
          </a:prstGeom>
          <a:noFill/>
        </p:spPr>
        <p:txBody>
          <a:bodyPr wrap="square" rtlCol="0">
            <a:spAutoFit/>
          </a:bodyPr>
          <a:lstStyle/>
          <a:p>
            <a:r>
              <a:rPr lang="en-US" sz="2400" b="1" dirty="0" err="1">
                <a:effectLst/>
                <a:latin typeface="Arial" panose="020B0604020202020204" pitchFamily="34" charset="0"/>
                <a:ea typeface="Yu Mincho" panose="020B0400000000000000" pitchFamily="18" charset="-128"/>
                <a:cs typeface="Arial" panose="020B0604020202020204" pitchFamily="34" charset="0"/>
              </a:rPr>
              <a:t>Berikut</a:t>
            </a:r>
            <a:r>
              <a:rPr lang="en-US" sz="2400" b="1" dirty="0">
                <a:effectLst/>
                <a:latin typeface="Arial" panose="020B0604020202020204" pitchFamily="34" charset="0"/>
                <a:ea typeface="Yu Mincho" panose="020B0400000000000000" pitchFamily="18" charset="-128"/>
                <a:cs typeface="Arial" panose="020B0604020202020204" pitchFamily="34" charset="0"/>
              </a:rPr>
              <a:t> </a:t>
            </a:r>
            <a:r>
              <a:rPr lang="en-US" sz="2400" b="1" dirty="0" err="1">
                <a:effectLst/>
                <a:latin typeface="Arial" panose="020B0604020202020204" pitchFamily="34" charset="0"/>
                <a:ea typeface="Yu Mincho" panose="020B0400000000000000" pitchFamily="18" charset="-128"/>
                <a:cs typeface="Arial" panose="020B0604020202020204" pitchFamily="34" charset="0"/>
              </a:rPr>
              <a:t>adalah</a:t>
            </a:r>
            <a:r>
              <a:rPr lang="en-US" sz="2400" b="1" dirty="0">
                <a:effectLst/>
                <a:latin typeface="Arial" panose="020B0604020202020204" pitchFamily="34" charset="0"/>
                <a:ea typeface="Yu Mincho" panose="020B0400000000000000" pitchFamily="18" charset="-128"/>
                <a:cs typeface="Arial" panose="020B0604020202020204" pitchFamily="34" charset="0"/>
              </a:rPr>
              <a:t> </a:t>
            </a:r>
            <a:r>
              <a:rPr lang="en-US" sz="2400" b="1" dirty="0" err="1">
                <a:effectLst/>
                <a:latin typeface="Arial" panose="020B0604020202020204" pitchFamily="34" charset="0"/>
                <a:ea typeface="Yu Mincho" panose="020B0400000000000000" pitchFamily="18" charset="-128"/>
                <a:cs typeface="Arial" panose="020B0604020202020204" pitchFamily="34" charset="0"/>
              </a:rPr>
              <a:t>contoh</a:t>
            </a:r>
            <a:r>
              <a:rPr lang="en-US" sz="2400" b="1" dirty="0">
                <a:effectLst/>
                <a:latin typeface="Arial" panose="020B0604020202020204" pitchFamily="34" charset="0"/>
                <a:ea typeface="Yu Mincho" panose="020B0400000000000000" pitchFamily="18" charset="-128"/>
                <a:cs typeface="Arial" panose="020B0604020202020204" pitchFamily="34" charset="0"/>
              </a:rPr>
              <a:t> </a:t>
            </a:r>
            <a:r>
              <a:rPr lang="en-US" sz="2400" b="1" dirty="0" err="1">
                <a:effectLst/>
                <a:latin typeface="Arial" panose="020B0604020202020204" pitchFamily="34" charset="0"/>
                <a:ea typeface="Yu Mincho" panose="020B0400000000000000" pitchFamily="18" charset="-128"/>
                <a:cs typeface="Arial" panose="020B0604020202020204" pitchFamily="34" charset="0"/>
              </a:rPr>
              <a:t>dari</a:t>
            </a:r>
            <a:r>
              <a:rPr lang="en-US" sz="2400" b="1" dirty="0">
                <a:effectLst/>
                <a:latin typeface="Arial" panose="020B0604020202020204" pitchFamily="34" charset="0"/>
                <a:ea typeface="Yu Mincho" panose="020B0400000000000000" pitchFamily="18" charset="-128"/>
                <a:cs typeface="Arial" panose="020B0604020202020204" pitchFamily="34" charset="0"/>
              </a:rPr>
              <a:t> </a:t>
            </a:r>
            <a:r>
              <a:rPr lang="en-US" sz="2400" b="1" dirty="0" err="1">
                <a:effectLst/>
                <a:latin typeface="Arial" panose="020B0604020202020204" pitchFamily="34" charset="0"/>
                <a:ea typeface="Yu Mincho" panose="020B0400000000000000" pitchFamily="18" charset="-128"/>
                <a:cs typeface="Arial" panose="020B0604020202020204" pitchFamily="34" charset="0"/>
              </a:rPr>
              <a:t>penggunaan</a:t>
            </a:r>
            <a:r>
              <a:rPr lang="en-US" sz="2400" b="1" dirty="0">
                <a:effectLst/>
                <a:latin typeface="Arial" panose="020B0604020202020204" pitchFamily="34" charset="0"/>
                <a:ea typeface="Yu Mincho" panose="020B0400000000000000" pitchFamily="18" charset="-128"/>
                <a:cs typeface="Arial" panose="020B0604020202020204" pitchFamily="34" charset="0"/>
              </a:rPr>
              <a:t> CSS </a:t>
            </a:r>
            <a:r>
              <a:rPr lang="en-US" sz="2400" b="1" dirty="0" err="1">
                <a:effectLst/>
                <a:latin typeface="Arial" panose="020B0604020202020204" pitchFamily="34" charset="0"/>
                <a:ea typeface="Yu Mincho" panose="020B0400000000000000" pitchFamily="18" charset="-128"/>
                <a:cs typeface="Arial" panose="020B0604020202020204" pitchFamily="34" charset="0"/>
              </a:rPr>
              <a:t>dalam</a:t>
            </a:r>
            <a:r>
              <a:rPr lang="en-US" sz="2400" b="1" dirty="0">
                <a:effectLst/>
                <a:latin typeface="Arial" panose="020B0604020202020204" pitchFamily="34" charset="0"/>
                <a:ea typeface="Yu Mincho" panose="020B0400000000000000" pitchFamily="18" charset="-128"/>
                <a:cs typeface="Arial" panose="020B0604020202020204" pitchFamily="34" charset="0"/>
              </a:rPr>
              <a:t> web</a:t>
            </a:r>
            <a:endParaRPr lang="en-ID" sz="2400" b="1" dirty="0">
              <a:effectLst/>
              <a:latin typeface="Arial" panose="020B0604020202020204" pitchFamily="34" charset="0"/>
              <a:ea typeface="Yu Mincho" panose="020B0400000000000000" pitchFamily="18" charset="-128"/>
              <a:cs typeface="Arial" panose="020B0604020202020204" pitchFamily="34" charset="0"/>
            </a:endParaRPr>
          </a:p>
          <a:p>
            <a:endParaRPr lang="en-ID" dirty="0"/>
          </a:p>
        </p:txBody>
      </p:sp>
      <p:pic>
        <p:nvPicPr>
          <p:cNvPr id="8" name="Picture 7">
            <a:extLst>
              <a:ext uri="{FF2B5EF4-FFF2-40B4-BE49-F238E27FC236}">
                <a16:creationId xmlns:a16="http://schemas.microsoft.com/office/drawing/2014/main" id="{7AA5491C-7A0D-45FC-A441-7C5EDE660841}"/>
              </a:ext>
            </a:extLst>
          </p:cNvPr>
          <p:cNvPicPr/>
          <p:nvPr/>
        </p:nvPicPr>
        <p:blipFill>
          <a:blip r:embed="rId5"/>
          <a:stretch>
            <a:fillRect/>
          </a:stretch>
        </p:blipFill>
        <p:spPr>
          <a:xfrm>
            <a:off x="536943" y="1105496"/>
            <a:ext cx="6959009" cy="3735070"/>
          </a:xfrm>
          <a:prstGeom prst="rect">
            <a:avLst/>
          </a:prstGeom>
        </p:spPr>
      </p:pic>
    </p:spTree>
    <p:extLst>
      <p:ext uri="{BB962C8B-B14F-4D97-AF65-F5344CB8AC3E}">
        <p14:creationId xmlns:p14="http://schemas.microsoft.com/office/powerpoint/2010/main" val="48568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03;p26">
            <a:extLst>
              <a:ext uri="{FF2B5EF4-FFF2-40B4-BE49-F238E27FC236}">
                <a16:creationId xmlns:a16="http://schemas.microsoft.com/office/drawing/2014/main" id="{48D6C2E4-5AED-4AAC-B327-9520CF0F6A55}"/>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6" name="Google Shape;205;p26">
            <a:extLst>
              <a:ext uri="{FF2B5EF4-FFF2-40B4-BE49-F238E27FC236}">
                <a16:creationId xmlns:a16="http://schemas.microsoft.com/office/drawing/2014/main" id="{03156654-FF95-4145-9195-C6554DD392E7}"/>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7" name="Google Shape;206;p26">
            <a:extLst>
              <a:ext uri="{FF2B5EF4-FFF2-40B4-BE49-F238E27FC236}">
                <a16:creationId xmlns:a16="http://schemas.microsoft.com/office/drawing/2014/main" id="{EC5BA68C-49BA-4362-961D-80634646FBB7}"/>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extBox 7">
            <a:extLst>
              <a:ext uri="{FF2B5EF4-FFF2-40B4-BE49-F238E27FC236}">
                <a16:creationId xmlns:a16="http://schemas.microsoft.com/office/drawing/2014/main" id="{D4AEF5AD-47B6-44CC-841E-B0868FBC42F2}"/>
              </a:ext>
            </a:extLst>
          </p:cNvPr>
          <p:cNvSpPr txBox="1"/>
          <p:nvPr/>
        </p:nvSpPr>
        <p:spPr>
          <a:xfrm>
            <a:off x="404037" y="148856"/>
            <a:ext cx="5577362" cy="523220"/>
          </a:xfrm>
          <a:prstGeom prst="rect">
            <a:avLst/>
          </a:prstGeom>
          <a:noFill/>
        </p:spPr>
        <p:txBody>
          <a:bodyPr wrap="square" rtlCol="0">
            <a:spAutoFit/>
          </a:bodyPr>
          <a:lstStyle/>
          <a:p>
            <a:r>
              <a:rPr lang="en-US" sz="2800" dirty="0" err="1"/>
              <a:t>Kenapa</a:t>
            </a:r>
            <a:r>
              <a:rPr lang="en-US" sz="2800" dirty="0"/>
              <a:t> </a:t>
            </a:r>
            <a:r>
              <a:rPr lang="en-US" sz="2800" dirty="0" err="1"/>
              <a:t>Menggunakan</a:t>
            </a:r>
            <a:r>
              <a:rPr lang="en-US" sz="2800" dirty="0"/>
              <a:t> CSS</a:t>
            </a:r>
            <a:endParaRPr lang="en-ID" sz="2800" dirty="0"/>
          </a:p>
        </p:txBody>
      </p:sp>
      <p:sp>
        <p:nvSpPr>
          <p:cNvPr id="9" name="TextBox 8">
            <a:extLst>
              <a:ext uri="{FF2B5EF4-FFF2-40B4-BE49-F238E27FC236}">
                <a16:creationId xmlns:a16="http://schemas.microsoft.com/office/drawing/2014/main" id="{64C4600A-30B1-4A96-BED3-699C3579B3F2}"/>
              </a:ext>
            </a:extLst>
          </p:cNvPr>
          <p:cNvSpPr txBox="1"/>
          <p:nvPr/>
        </p:nvSpPr>
        <p:spPr>
          <a:xfrm>
            <a:off x="404036" y="882502"/>
            <a:ext cx="8580475" cy="1138773"/>
          </a:xfrm>
          <a:prstGeom prst="rect">
            <a:avLst/>
          </a:prstGeom>
          <a:noFill/>
        </p:spPr>
        <p:txBody>
          <a:bodyPr wrap="square" rtlCol="0">
            <a:spAutoFit/>
          </a:bodyPr>
          <a:lstStyle/>
          <a:p>
            <a:pPr algn="just"/>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Css</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dipergunakan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untuk</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mendefinisikan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halaman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web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kita</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termasuk</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desain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layout dan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variasi</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untuk</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menampilkan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di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perangkat</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dan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ukuran</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 layer yang </a:t>
            </a:r>
            <a:r>
              <a:rPr lang="en-US" sz="1800" dirty="0" err="1">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berbeda</a:t>
            </a:r>
            <a:r>
              <a:rPr lang="en-US" sz="1800" dirty="0">
                <a:solidFill>
                  <a:srgbClr val="000000"/>
                </a:solidFill>
                <a:effectLst/>
                <a:latin typeface="Verdana" panose="020B0604030504040204" pitchFamily="34" charset="0"/>
                <a:ea typeface="Yu Mincho" panose="020B0400000000000000" pitchFamily="18" charset="-128"/>
                <a:cs typeface="Times New Roman" panose="02020603050405020304" pitchFamily="18" charset="0"/>
              </a:rPr>
              <a:t>.</a:t>
            </a:r>
            <a:endParaRPr lang="en-ID" sz="1800" dirty="0">
              <a:effectLst/>
              <a:latin typeface="Calibri" panose="020F0502020204030204" pitchFamily="34" charset="0"/>
              <a:ea typeface="Yu Mincho" panose="020B0400000000000000" pitchFamily="18" charset="-128"/>
              <a:cs typeface="Times New Roman" panose="02020603050405020304" pitchFamily="18" charset="0"/>
            </a:endParaRPr>
          </a:p>
          <a:p>
            <a:endParaRPr lang="en-ID" dirty="0"/>
          </a:p>
        </p:txBody>
      </p:sp>
      <p:pic>
        <p:nvPicPr>
          <p:cNvPr id="12" name="Picture 11">
            <a:extLst>
              <a:ext uri="{FF2B5EF4-FFF2-40B4-BE49-F238E27FC236}">
                <a16:creationId xmlns:a16="http://schemas.microsoft.com/office/drawing/2014/main" id="{3E89F8BC-4E93-4333-BD92-4272A18E93C1}"/>
              </a:ext>
            </a:extLst>
          </p:cNvPr>
          <p:cNvPicPr>
            <a:picLocks noChangeAspect="1"/>
          </p:cNvPicPr>
          <p:nvPr/>
        </p:nvPicPr>
        <p:blipFill>
          <a:blip r:embed="rId5"/>
          <a:stretch>
            <a:fillRect/>
          </a:stretch>
        </p:blipFill>
        <p:spPr>
          <a:xfrm>
            <a:off x="695982" y="1999616"/>
            <a:ext cx="6746240" cy="2506980"/>
          </a:xfrm>
          <a:prstGeom prst="rect">
            <a:avLst/>
          </a:prstGeom>
        </p:spPr>
      </p:pic>
    </p:spTree>
    <p:extLst>
      <p:ext uri="{BB962C8B-B14F-4D97-AF65-F5344CB8AC3E}">
        <p14:creationId xmlns:p14="http://schemas.microsoft.com/office/powerpoint/2010/main" val="2217576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276798D8-56D0-4431-804A-493065F4B89E}"/>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2641CC40-4300-4A8F-AAEA-86ABAE631C09}"/>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BC545E08-C46B-4C66-9363-9231157D5843}"/>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C0BE8FCF-71B1-40F7-86D6-D0BE1A6B1565}"/>
              </a:ext>
            </a:extLst>
          </p:cNvPr>
          <p:cNvSpPr txBox="1"/>
          <p:nvPr/>
        </p:nvSpPr>
        <p:spPr>
          <a:xfrm>
            <a:off x="382772" y="31898"/>
            <a:ext cx="5826642" cy="1046440"/>
          </a:xfrm>
          <a:prstGeom prst="rect">
            <a:avLst/>
          </a:prstGeom>
          <a:noFill/>
        </p:spPr>
        <p:txBody>
          <a:bodyPr wrap="square" rtlCol="0">
            <a:spAutoFit/>
          </a:bodyPr>
          <a:lstStyle/>
          <a:p>
            <a:r>
              <a:rPr lang="en-US" sz="2400" b="1" dirty="0">
                <a:solidFill>
                  <a:srgbClr val="000000"/>
                </a:solidFill>
                <a:effectLst/>
                <a:latin typeface="Segoe UI" panose="020B0502040204020203" pitchFamily="34" charset="0"/>
                <a:ea typeface="Times New Roman" panose="02020603050405020304" pitchFamily="18" charset="0"/>
              </a:rPr>
              <a:t>CSS </a:t>
            </a:r>
            <a:r>
              <a:rPr lang="en-US" sz="2400" b="1" dirty="0" err="1">
                <a:solidFill>
                  <a:srgbClr val="000000"/>
                </a:solidFill>
                <a:effectLst/>
                <a:latin typeface="Segoe UI" panose="020B0502040204020203" pitchFamily="34" charset="0"/>
                <a:ea typeface="Times New Roman" panose="02020603050405020304" pitchFamily="18" charset="0"/>
              </a:rPr>
              <a:t>Memberikan</a:t>
            </a:r>
            <a:r>
              <a:rPr lang="en-US" sz="2400" b="1" dirty="0">
                <a:solidFill>
                  <a:srgbClr val="000000"/>
                </a:solidFill>
                <a:effectLst/>
                <a:latin typeface="Segoe UI" panose="020B0502040204020203" pitchFamily="34" charset="0"/>
                <a:ea typeface="Times New Roman" panose="02020603050405020304" pitchFamily="18" charset="0"/>
              </a:rPr>
              <a:t> </a:t>
            </a:r>
            <a:r>
              <a:rPr lang="en-US" sz="2400" b="1" dirty="0" err="1">
                <a:solidFill>
                  <a:srgbClr val="000000"/>
                </a:solidFill>
                <a:effectLst/>
                <a:latin typeface="Segoe UI" panose="020B0502040204020203" pitchFamily="34" charset="0"/>
                <a:ea typeface="Times New Roman" panose="02020603050405020304" pitchFamily="18" charset="0"/>
              </a:rPr>
              <a:t>solusi</a:t>
            </a:r>
            <a:r>
              <a:rPr lang="en-US" sz="2400" b="1" dirty="0">
                <a:solidFill>
                  <a:srgbClr val="000000"/>
                </a:solidFill>
                <a:effectLst/>
                <a:latin typeface="Segoe UI" panose="020B0502040204020203" pitchFamily="34" charset="0"/>
                <a:ea typeface="Times New Roman" panose="02020603050405020304" pitchFamily="18" charset="0"/>
              </a:rPr>
              <a:t> </a:t>
            </a:r>
            <a:r>
              <a:rPr lang="en-US" sz="2400" b="1" dirty="0" err="1">
                <a:solidFill>
                  <a:srgbClr val="000000"/>
                </a:solidFill>
                <a:effectLst/>
                <a:latin typeface="Segoe UI" panose="020B0502040204020203" pitchFamily="34" charset="0"/>
                <a:ea typeface="Times New Roman" panose="02020603050405020304" pitchFamily="18" charset="0"/>
              </a:rPr>
              <a:t>untuk</a:t>
            </a:r>
            <a:r>
              <a:rPr lang="en-US" sz="2400" b="1" dirty="0">
                <a:solidFill>
                  <a:srgbClr val="000000"/>
                </a:solidFill>
                <a:effectLst/>
                <a:latin typeface="Segoe UI" panose="020B0502040204020203" pitchFamily="34" charset="0"/>
                <a:ea typeface="Times New Roman" panose="02020603050405020304" pitchFamily="18" charset="0"/>
              </a:rPr>
              <a:t> </a:t>
            </a:r>
            <a:r>
              <a:rPr lang="en-US" sz="2400" b="1" dirty="0" err="1">
                <a:solidFill>
                  <a:srgbClr val="000000"/>
                </a:solidFill>
                <a:effectLst/>
                <a:latin typeface="Segoe UI" panose="020B0502040204020203" pitchFamily="34" charset="0"/>
                <a:ea typeface="Times New Roman" panose="02020603050405020304" pitchFamily="18" charset="0"/>
              </a:rPr>
              <a:t>masalah</a:t>
            </a:r>
            <a:r>
              <a:rPr lang="en-US" sz="2400" b="1" dirty="0">
                <a:solidFill>
                  <a:srgbClr val="000000"/>
                </a:solidFill>
                <a:effectLst/>
                <a:latin typeface="Segoe UI" panose="020B0502040204020203" pitchFamily="34" charset="0"/>
                <a:ea typeface="Times New Roman" panose="02020603050405020304" pitchFamily="18" charset="0"/>
              </a:rPr>
              <a:t> </a:t>
            </a:r>
            <a:r>
              <a:rPr lang="en-US" sz="2400" b="1" dirty="0" err="1">
                <a:solidFill>
                  <a:srgbClr val="000000"/>
                </a:solidFill>
                <a:effectLst/>
                <a:latin typeface="Segoe UI" panose="020B0502040204020203" pitchFamily="34" charset="0"/>
                <a:ea typeface="Times New Roman" panose="02020603050405020304" pitchFamily="18" charset="0"/>
              </a:rPr>
              <a:t>besar</a:t>
            </a:r>
            <a:endParaRPr lang="en-ID" sz="2400" b="1" dirty="0">
              <a:effectLst/>
              <a:latin typeface="Times New Roman" panose="02020603050405020304" pitchFamily="18" charset="0"/>
              <a:ea typeface="Times New Roman" panose="02020603050405020304" pitchFamily="18" charset="0"/>
            </a:endParaRPr>
          </a:p>
          <a:p>
            <a:endParaRPr lang="en-ID" b="1" dirty="0"/>
          </a:p>
        </p:txBody>
      </p:sp>
      <p:sp>
        <p:nvSpPr>
          <p:cNvPr id="8" name="TextBox 7">
            <a:extLst>
              <a:ext uri="{FF2B5EF4-FFF2-40B4-BE49-F238E27FC236}">
                <a16:creationId xmlns:a16="http://schemas.microsoft.com/office/drawing/2014/main" id="{9874CE2C-6CB2-45A3-A326-952C8865DAEA}"/>
              </a:ext>
            </a:extLst>
          </p:cNvPr>
          <p:cNvSpPr txBox="1"/>
          <p:nvPr/>
        </p:nvSpPr>
        <p:spPr>
          <a:xfrm>
            <a:off x="382772" y="925017"/>
            <a:ext cx="8474149" cy="4385816"/>
          </a:xfrm>
          <a:prstGeom prst="rect">
            <a:avLst/>
          </a:prstGeom>
          <a:noFill/>
        </p:spPr>
        <p:txBody>
          <a:bodyPr wrap="square" rtlCol="0">
            <a:spAutoFit/>
          </a:bodyPr>
          <a:lstStyle/>
          <a:p>
            <a:pPr>
              <a:spcBef>
                <a:spcPts val="1440"/>
              </a:spcBef>
              <a:spcAft>
                <a:spcPts val="144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HTML </a:t>
            </a:r>
            <a:r>
              <a:rPr lang="en-US" sz="16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tidak</a:t>
            </a:r>
            <a:r>
              <a:rPr lang="en-US" sz="1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pernah</a:t>
            </a:r>
            <a:r>
              <a:rPr lang="en-US" sz="1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ditujukan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untuk</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mempergunakan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Tag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sebagai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alat</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untuk</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melakukan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desain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web. HTML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dibuat</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untuk</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mendeskripsikan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isi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dari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halaman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web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seperti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ID" sz="16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1440"/>
              </a:spcBef>
              <a:spcAft>
                <a:spcPts val="144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&lt;h1&gt;This is a heading&lt;/h1&gt;</a:t>
            </a:r>
            <a:endParaRPr lang="en-ID" sz="16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1440"/>
              </a:spcBef>
              <a:spcAft>
                <a:spcPts val="144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&lt;p&gt;This is a paragraph.&lt;/p&gt;</a:t>
            </a:r>
            <a:endParaRPr lang="en-ID" sz="16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1440"/>
              </a:spcBef>
              <a:spcAft>
                <a:spcPts val="144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Ketika tags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seperti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&lt;font&gt;, dan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atribut</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warna</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(color)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diterapkan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di HTML 3.2,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hal</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menimbulkan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bencana</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bagi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para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pengembang</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web.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PEngembangan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web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dalam</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skala</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besar</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dimana</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informasi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Fonts dan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warna</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(color)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ditambahkan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dalam</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setiap</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halaman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yang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menyebabkan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hal</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ini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menjadi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lama dan mahal.</a:t>
            </a:r>
            <a:endParaRPr lang="en-ID" sz="1600" dirty="0">
              <a:effectLst/>
              <a:latin typeface="Arial" panose="020B0604020202020204" pitchFamily="34" charset="0"/>
              <a:ea typeface="Times New Roman" panose="02020603050405020304" pitchFamily="18" charset="0"/>
              <a:cs typeface="Arial" panose="020B0604020202020204" pitchFamily="34" charset="0"/>
            </a:endParaRPr>
          </a:p>
          <a:p>
            <a:pPr>
              <a:spcBef>
                <a:spcPts val="1440"/>
              </a:spcBef>
              <a:spcAft>
                <a:spcPts val="144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Solusi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atas</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permasalahan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tersebut</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World Wide Web Consortium (W3C)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memperkenalkan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CSS. CSS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menghilangkan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Style formatting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dari</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halaman</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HTML</a:t>
            </a:r>
            <a:endParaRPr lang="en-ID" sz="1600" dirty="0">
              <a:effectLst/>
              <a:latin typeface="Arial" panose="020B0604020202020204" pitchFamily="34" charset="0"/>
              <a:ea typeface="Times New Roman" panose="02020603050405020304" pitchFamily="18" charset="0"/>
              <a:cs typeface="Arial" panose="020B0604020202020204" pitchFamily="34" charset="0"/>
            </a:endParaRPr>
          </a:p>
          <a:p>
            <a:endParaRPr lang="en-ID" dirty="0"/>
          </a:p>
        </p:txBody>
      </p:sp>
    </p:spTree>
    <p:extLst>
      <p:ext uri="{BB962C8B-B14F-4D97-AF65-F5344CB8AC3E}">
        <p14:creationId xmlns:p14="http://schemas.microsoft.com/office/powerpoint/2010/main" val="1465810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22029D6E-F7AC-408E-B023-B52F3C76C750}"/>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737701A3-248B-4530-AB03-E3033EA9C6F1}"/>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CEC95CF6-62AC-44F6-8F1F-C472FE6C77D2}"/>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324E9205-F40E-43E2-89DE-DDDACD7869C4}"/>
              </a:ext>
            </a:extLst>
          </p:cNvPr>
          <p:cNvSpPr txBox="1"/>
          <p:nvPr/>
        </p:nvSpPr>
        <p:spPr>
          <a:xfrm>
            <a:off x="255181" y="276447"/>
            <a:ext cx="5726218" cy="523220"/>
          </a:xfrm>
          <a:prstGeom prst="rect">
            <a:avLst/>
          </a:prstGeom>
          <a:noFill/>
        </p:spPr>
        <p:txBody>
          <a:bodyPr wrap="square" rtlCol="0">
            <a:spAutoFit/>
          </a:bodyPr>
          <a:lstStyle/>
          <a:p>
            <a:r>
              <a:rPr lang="en-US" sz="28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CSS </a:t>
            </a:r>
            <a:r>
              <a:rPr lang="en-US" sz="28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meringkas</a:t>
            </a:r>
            <a:r>
              <a:rPr lang="en-US" sz="28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8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banyak</a:t>
            </a:r>
            <a:r>
              <a:rPr lang="en-US" sz="28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8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pekerjaan</a:t>
            </a:r>
            <a:endParaRPr lang="en-ID"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163B8F-FA07-43FF-B9DB-C7E929244DAE}"/>
              </a:ext>
            </a:extLst>
          </p:cNvPr>
          <p:cNvSpPr txBox="1"/>
          <p:nvPr/>
        </p:nvSpPr>
        <p:spPr>
          <a:xfrm>
            <a:off x="467833" y="1518231"/>
            <a:ext cx="7571275" cy="2118529"/>
          </a:xfrm>
          <a:prstGeom prst="rect">
            <a:avLst/>
          </a:prstGeom>
          <a:noFill/>
        </p:spPr>
        <p:txBody>
          <a:bodyPr wrap="square" rtlCol="0">
            <a:spAutoFit/>
          </a:bodyPr>
          <a:lstStyle/>
          <a:p>
            <a:pPr>
              <a:spcBef>
                <a:spcPts val="1440"/>
              </a:spcBef>
              <a:spcAft>
                <a:spcPts val="1440"/>
              </a:spcAft>
            </a:pP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Definisi</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dari</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style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biasanya</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disimpan</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diluar</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file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dengan</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menggunakan</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ekstensi</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css</a:t>
            </a:r>
            <a:r>
              <a:rPr lang="en-US" sz="2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ID" sz="2400" dirty="0">
              <a:effectLst/>
              <a:latin typeface="Arial" panose="020B0604020202020204" pitchFamily="34" charset="0"/>
              <a:ea typeface="Times New Roman" panose="02020603050405020304" pitchFamily="18" charset="0"/>
              <a:cs typeface="Arial" panose="020B0604020202020204" pitchFamily="34" charset="0"/>
            </a:endParaRPr>
          </a:p>
          <a:p>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Hal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tersebut</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dapat</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memudahkan</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kita</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untuk</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mengubah</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tampilan</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dari</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web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secara</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keseluruhan</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dengan</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hanya</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mengubah</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satu</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file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eksternal</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 </a:t>
            </a:r>
            <a:r>
              <a:rPr lang="en-US" sz="2400" dirty="0" err="1">
                <a:solidFill>
                  <a:srgbClr val="000000"/>
                </a:solidFill>
                <a:effectLst/>
                <a:latin typeface="Arial" panose="020B0604020202020204" pitchFamily="34" charset="0"/>
                <a:ea typeface="Yu Mincho" panose="020B0400000000000000" pitchFamily="18" charset="-128"/>
                <a:cs typeface="Arial" panose="020B0604020202020204" pitchFamily="34" charset="0"/>
              </a:rPr>
              <a:t>itu</a:t>
            </a:r>
            <a:r>
              <a:rPr lang="en-US" sz="2400" dirty="0">
                <a:solidFill>
                  <a:srgbClr val="000000"/>
                </a:solidFill>
                <a:effectLst/>
                <a:latin typeface="Arial" panose="020B0604020202020204" pitchFamily="34" charset="0"/>
                <a:ea typeface="Yu Mincho" panose="020B0400000000000000" pitchFamily="18" charset="-128"/>
                <a:cs typeface="Arial" panose="020B0604020202020204" pitchFamily="34" charset="0"/>
              </a:rPr>
              <a:t>.</a:t>
            </a:r>
            <a:endParaRPr lang="en-ID"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47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C429F762-EA1C-4EAA-BEC7-992C12C13E3A}"/>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61ACD44F-FFB1-4942-9B2E-B3356FA38F23}"/>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B985F3A2-A0D9-4DBC-86CE-7E716AC5BE0B}"/>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F4390C57-AAD1-469C-9A46-3E1A6B55B267}"/>
              </a:ext>
            </a:extLst>
          </p:cNvPr>
          <p:cNvSpPr txBox="1"/>
          <p:nvPr/>
        </p:nvSpPr>
        <p:spPr>
          <a:xfrm>
            <a:off x="276447" y="223284"/>
            <a:ext cx="5704952" cy="523220"/>
          </a:xfrm>
          <a:prstGeom prst="rect">
            <a:avLst/>
          </a:prstGeom>
          <a:noFill/>
        </p:spPr>
        <p:txBody>
          <a:bodyPr wrap="square" rtlCol="0">
            <a:spAutoFit/>
          </a:bodyPr>
          <a:lstStyle/>
          <a:p>
            <a:r>
              <a:rPr lang="id-ID" sz="2800" b="1" dirty="0">
                <a:effectLst/>
                <a:latin typeface="+mj-lt"/>
                <a:ea typeface="Times New Roman" panose="02020603050405020304" pitchFamily="18" charset="0"/>
                <a:cs typeface="Times New Roman" panose="02020603050405020304" pitchFamily="18" charset="0"/>
              </a:rPr>
              <a:t>CSS Syntax</a:t>
            </a:r>
            <a:endParaRPr lang="en-ID" sz="2800" dirty="0">
              <a:effectLst/>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D4C536A-7A96-4A15-987B-65C270242C82}"/>
              </a:ext>
            </a:extLst>
          </p:cNvPr>
          <p:cNvSpPr txBox="1"/>
          <p:nvPr/>
        </p:nvSpPr>
        <p:spPr>
          <a:xfrm>
            <a:off x="425302" y="1073888"/>
            <a:ext cx="7336465" cy="2373663"/>
          </a:xfrm>
          <a:prstGeom prst="rect">
            <a:avLst/>
          </a:prstGeom>
          <a:noFill/>
        </p:spPr>
        <p:txBody>
          <a:bodyPr wrap="square" rtlCol="0">
            <a:spAutoFit/>
          </a:bodyPr>
          <a:lstStyle/>
          <a:p>
            <a:pPr algn="just">
              <a:lnSpc>
                <a:spcPct val="107000"/>
              </a:lnSpc>
              <a:spcAft>
                <a:spcPts val="800"/>
              </a:spcAft>
            </a:pPr>
            <a:r>
              <a:rPr lang="id-ID" sz="2000">
                <a:effectLst/>
                <a:latin typeface="Arial" panose="020B0604020202020204" pitchFamily="34" charset="0"/>
                <a:ea typeface="Calibri" panose="020F0502020204030204" pitchFamily="34" charset="0"/>
                <a:cs typeface="Arial" panose="020B0604020202020204" pitchFamily="34" charset="0"/>
              </a:rPr>
              <a:t>Selector menunjuk ke elemen HTML yang ingin diberikan style / diubah style tampilannya. Sedangkan declaration block berisi satu atau lebih deklarasi yang dipisahkan oleh titik koma. Setiap deklarasi menyertakan nama properti CSS dan nilai, dipisahkan oleh titik dua. Deklarasi beberapa CSS dipisahkan dengan titik koma, dan blok deklarasi dikelilingi oleh kurung kurawal.</a:t>
            </a:r>
            <a:endParaRPr lang="en-ID" sz="200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911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1CA0921E-27AC-4250-AA72-3CB91D50F4A2}"/>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6B7FC004-1510-40AF-A0BD-9E9A8DF3BA12}"/>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A550D7DA-5CE0-493C-B0EC-8AD1FD47744A}"/>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67F5CBFD-65E8-46B7-B877-67077AB7CA77}"/>
              </a:ext>
            </a:extLst>
          </p:cNvPr>
          <p:cNvSpPr txBox="1"/>
          <p:nvPr/>
        </p:nvSpPr>
        <p:spPr>
          <a:xfrm>
            <a:off x="552893" y="276447"/>
            <a:ext cx="5428506" cy="523220"/>
          </a:xfrm>
          <a:prstGeom prst="rect">
            <a:avLst/>
          </a:prstGeom>
          <a:noFill/>
        </p:spPr>
        <p:txBody>
          <a:bodyPr wrap="square" rtlCol="0">
            <a:spAutoFit/>
          </a:bodyPr>
          <a:lstStyle/>
          <a:p>
            <a:r>
              <a:rPr lang="en-US" sz="2800" dirty="0" err="1"/>
              <a:t>Contoh</a:t>
            </a:r>
            <a:endParaRPr lang="en-ID" dirty="0"/>
          </a:p>
        </p:txBody>
      </p:sp>
      <p:sp>
        <p:nvSpPr>
          <p:cNvPr id="8" name="TextBox 7">
            <a:extLst>
              <a:ext uri="{FF2B5EF4-FFF2-40B4-BE49-F238E27FC236}">
                <a16:creationId xmlns:a16="http://schemas.microsoft.com/office/drawing/2014/main" id="{C79F6B4C-51D8-4CDD-8FCF-CD633F052874}"/>
              </a:ext>
            </a:extLst>
          </p:cNvPr>
          <p:cNvSpPr txBox="1"/>
          <p:nvPr/>
        </p:nvSpPr>
        <p:spPr>
          <a:xfrm>
            <a:off x="223284" y="1073888"/>
            <a:ext cx="8771860" cy="3743332"/>
          </a:xfrm>
          <a:prstGeom prst="rect">
            <a:avLst/>
          </a:prstGeom>
          <a:noFill/>
        </p:spPr>
        <p:txBody>
          <a:bodyPr wrap="square" rtlCol="0">
            <a:spAutoFit/>
          </a:bodyPr>
          <a:lstStyle/>
          <a:p>
            <a:pPr>
              <a:lnSpc>
                <a:spcPct val="107000"/>
              </a:lnSpc>
              <a:spcAft>
                <a:spcPts val="800"/>
              </a:spcAft>
            </a:pPr>
            <a:r>
              <a:rPr lang="id-ID" sz="1800" dirty="0">
                <a:effectLst/>
                <a:latin typeface="Arial" panose="020B0604020202020204" pitchFamily="34" charset="0"/>
                <a:ea typeface="Calibri" panose="020F0502020204030204" pitchFamily="34" charset="0"/>
                <a:cs typeface="Arial" panose="020B0604020202020204" pitchFamily="34" charset="0"/>
              </a:rPr>
              <a:t>Dalam contoh ini semua elemen &lt;p&gt; akan diratakan tengah, dengan warna teks merah:</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id-ID" sz="1800" dirty="0">
                <a:solidFill>
                  <a:srgbClr val="A52A2A"/>
                </a:solidFill>
                <a:effectLst/>
                <a:latin typeface="Arial" panose="020B0604020202020204" pitchFamily="34" charset="0"/>
                <a:ea typeface="Calibri" panose="020F0502020204030204" pitchFamily="34" charset="0"/>
                <a:cs typeface="Arial" panose="020B0604020202020204" pitchFamily="34" charset="0"/>
              </a:rPr>
              <a:t>p </a:t>
            </a: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br>
              <a:rPr lang="id-ID"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br>
            <a:r>
              <a:rPr lang="id-ID"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t>  color</a:t>
            </a: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r>
              <a:rPr lang="id-ID" sz="1800" dirty="0">
                <a:solidFill>
                  <a:srgbClr val="0000CD"/>
                </a:solidFill>
                <a:effectLst/>
                <a:latin typeface="Arial" panose="020B0604020202020204" pitchFamily="34" charset="0"/>
                <a:ea typeface="Calibri" panose="020F0502020204030204" pitchFamily="34" charset="0"/>
                <a:cs typeface="Arial" panose="020B0604020202020204" pitchFamily="34" charset="0"/>
              </a:rPr>
              <a:t> red</a:t>
            </a: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br>
              <a:rPr lang="id-ID"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br>
            <a:r>
              <a:rPr lang="id-ID"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t>  text-align</a:t>
            </a: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r>
              <a:rPr lang="id-ID" sz="1800" dirty="0">
                <a:solidFill>
                  <a:srgbClr val="0000CD"/>
                </a:solidFill>
                <a:effectLst/>
                <a:latin typeface="Arial" panose="020B0604020202020204" pitchFamily="34" charset="0"/>
                <a:ea typeface="Calibri" panose="020F0502020204030204" pitchFamily="34" charset="0"/>
                <a:cs typeface="Arial" panose="020B0604020202020204" pitchFamily="34" charset="0"/>
              </a:rPr>
              <a:t> center</a:t>
            </a: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br>
              <a:rPr lang="id-ID" sz="1800" dirty="0">
                <a:solidFill>
                  <a:srgbClr val="FF0000"/>
                </a:solidFill>
                <a:effectLst/>
                <a:latin typeface="Arial" panose="020B0604020202020204" pitchFamily="34" charset="0"/>
                <a:ea typeface="Calibri" panose="020F0502020204030204" pitchFamily="34" charset="0"/>
                <a:cs typeface="Arial" panose="020B0604020202020204" pitchFamily="34" charset="0"/>
              </a:rPr>
            </a:br>
            <a:r>
              <a:rPr lang="id-ID"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id-ID" sz="1800" b="1" dirty="0">
                <a:effectLst/>
                <a:latin typeface="Arial" panose="020B0604020202020204" pitchFamily="34" charset="0"/>
                <a:ea typeface="Calibri" panose="020F0502020204030204" pitchFamily="34" charset="0"/>
                <a:cs typeface="Arial" panose="020B0604020202020204" pitchFamily="34" charset="0"/>
              </a:rPr>
              <a:t>Penjelasan Contoh :</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Wingdings" panose="05000000000000000000" pitchFamily="2" charset="2"/>
              <a:buChar char="v"/>
            </a:pPr>
            <a:r>
              <a:rPr lang="id-ID" sz="1800" dirty="0">
                <a:effectLst/>
                <a:latin typeface="Arial" panose="020B0604020202020204" pitchFamily="34" charset="0"/>
                <a:ea typeface="Calibri" panose="020F0502020204030204" pitchFamily="34" charset="0"/>
                <a:cs typeface="Arial" panose="020B0604020202020204" pitchFamily="34" charset="0"/>
              </a:rPr>
              <a:t>“p” adalah selector dalam CSS (menunjuk ke elemen HTML yang ingin diberikan style CSS: &lt;p&gt;).</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Wingdings" panose="05000000000000000000" pitchFamily="2" charset="2"/>
              <a:buChar char="v"/>
            </a:pPr>
            <a:r>
              <a:rPr lang="id-ID" sz="1800" dirty="0">
                <a:effectLst/>
                <a:latin typeface="Arial" panose="020B0604020202020204" pitchFamily="34" charset="0"/>
                <a:ea typeface="Calibri" panose="020F0502020204030204" pitchFamily="34" charset="0"/>
                <a:cs typeface="Arial" panose="020B0604020202020204" pitchFamily="34" charset="0"/>
              </a:rPr>
              <a:t>“color” adalah properti, dan “red “adalah nilai properti</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id-ID" sz="1800" dirty="0">
                <a:effectLst/>
                <a:latin typeface="Arial" panose="020B0604020202020204" pitchFamily="34" charset="0"/>
                <a:ea typeface="Calibri" panose="020F0502020204030204" pitchFamily="34" charset="0"/>
                <a:cs typeface="Arial" panose="020B0604020202020204" pitchFamily="34" charset="0"/>
              </a:rPr>
              <a:t>“text-align” adalah properti, dan center adalah nilai properti</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06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2060"/>
                </a:solidFill>
                <a:effectLst/>
                <a:uLnTx/>
                <a:uFillTx/>
                <a:latin typeface="Cambria"/>
                <a:ea typeface="Cambria"/>
                <a:cs typeface="Cambria"/>
                <a:sym typeface="Cambria"/>
              </a:rPr>
              <a:t>CSS Selector</a:t>
            </a:r>
            <a:endParaRPr kumimoji="0" sz="2000" b="1" i="0" u="none" strike="noStrike" kern="0" cap="none" spc="0" normalizeH="0" baseline="0" noProof="0" dirty="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923289"/>
          </a:xfrm>
          <a:prstGeom prst="rect">
            <a:avLst/>
          </a:prstGeom>
          <a:noFill/>
          <a:ln>
            <a:noFill/>
          </a:ln>
        </p:spPr>
        <p:txBody>
          <a:bodyPr spcFirstLastPara="1" wrap="square" lIns="91425" tIns="45700" rIns="91425" bIns="45700" anchor="t" anchorCtr="0">
            <a:spAutoFit/>
          </a:bodyPr>
          <a:lstStyle/>
          <a:p>
            <a:pPr marL="285750" marR="0" lvl="0" indent="-285750" algn="just" defTabSz="914400" rtl="0" eaLnBrk="1" fontAlgn="auto" latinLnBrk="0" hangingPunct="1">
              <a:lnSpc>
                <a:spcPct val="100000"/>
              </a:lnSpc>
              <a:spcBef>
                <a:spcPts val="0"/>
              </a:spcBef>
              <a:spcAft>
                <a:spcPts val="0"/>
              </a:spcAft>
              <a:buClr>
                <a:srgbClr val="000000"/>
              </a:buClr>
              <a:buSzPts val="1800"/>
              <a:buFont typeface="Cambria"/>
              <a:buChar char="❖"/>
              <a:tabLst/>
              <a:defRPr/>
            </a:pP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Selector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digunakan</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untuk</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menentukan</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target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elemen</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HTML yang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akan</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diatur</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style-</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nya</a:t>
            </a:r>
            <a:endPar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endParaRPr>
          </a:p>
          <a:p>
            <a:pPr marL="285750" marR="0" lvl="0" indent="-285750" algn="just" defTabSz="914400" rtl="0" eaLnBrk="1" fontAlgn="auto" latinLnBrk="0" hangingPunct="1">
              <a:lnSpc>
                <a:spcPct val="100000"/>
              </a:lnSpc>
              <a:spcBef>
                <a:spcPts val="0"/>
              </a:spcBef>
              <a:spcAft>
                <a:spcPts val="0"/>
              </a:spcAft>
              <a:buClr>
                <a:srgbClr val="000000"/>
              </a:buClr>
              <a:buSzPts val="1800"/>
              <a:buFont typeface="Cambria"/>
              <a:buChar char="❖"/>
              <a:tabLst/>
              <a:defRPr/>
            </a:pP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Elemen</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yang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dipilih</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oleh selector </a:t>
            </a:r>
            <a:r>
              <a:rPr kumimoji="0" lang="en-US" sz="1800" b="0" i="0" u="none" strike="noStrike" kern="0" cap="none" spc="0" normalizeH="0" baseline="0" noProof="0" dirty="0" err="1">
                <a:ln>
                  <a:noFill/>
                </a:ln>
                <a:solidFill>
                  <a:srgbClr val="000000"/>
                </a:solidFill>
                <a:effectLst/>
                <a:uLnTx/>
                <a:uFillTx/>
                <a:latin typeface="Cambria"/>
                <a:ea typeface="Cambria"/>
                <a:cs typeface="Cambria"/>
                <a:sym typeface="Cambria"/>
              </a:rPr>
              <a:t>disebut</a:t>
            </a:r>
            <a:r>
              <a:rPr kumimoji="0" lang="en-US" sz="1800" b="0" i="0" u="none" strike="noStrike" kern="0" cap="none" spc="0" normalizeH="0" baseline="0" noProof="0" dirty="0">
                <a:ln>
                  <a:noFill/>
                </a:ln>
                <a:solidFill>
                  <a:srgbClr val="000000"/>
                </a:solidFill>
                <a:effectLst/>
                <a:uLnTx/>
                <a:uFillTx/>
                <a:latin typeface="Cambria"/>
                <a:ea typeface="Cambria"/>
                <a:cs typeface="Cambria"/>
                <a:sym typeface="Cambria"/>
              </a:rPr>
              <a:t> juga </a:t>
            </a:r>
            <a:r>
              <a:rPr kumimoji="0" lang="en-US" sz="1800" b="0" i="1" u="none" strike="noStrike" kern="0" cap="none" spc="0" normalizeH="0" baseline="0" noProof="0" dirty="0">
                <a:ln>
                  <a:noFill/>
                </a:ln>
                <a:solidFill>
                  <a:srgbClr val="000000"/>
                </a:solidFill>
                <a:effectLst/>
                <a:uLnTx/>
                <a:uFillTx/>
                <a:latin typeface="Cambria"/>
                <a:ea typeface="Cambria"/>
                <a:cs typeface="Cambria"/>
                <a:sym typeface="Cambria"/>
              </a:rPr>
              <a:t>subject of the selector</a:t>
            </a:r>
            <a:endParaRPr kumimoji="0" sz="1400" b="0" i="1" u="none" strike="noStrike" kern="0" cap="none" spc="0" normalizeH="0" baseline="0" noProof="0" dirty="0">
              <a:ln>
                <a:noFill/>
              </a:ln>
              <a:solidFill>
                <a:srgbClr val="000000"/>
              </a:solidFill>
              <a:effectLst/>
              <a:uLnTx/>
              <a:uFillTx/>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96" name="Google Shape;96;p2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43A62"/>
                </a:solidFill>
                <a:latin typeface="Arial"/>
                <a:ea typeface="Arial"/>
                <a:cs typeface="Arial"/>
                <a:sym typeface="Arial"/>
              </a:rPr>
              <a:t>Profil Pengajar</a:t>
            </a:r>
            <a:endParaRPr sz="2800" b="0" i="0" u="none" strike="noStrike" cap="none">
              <a:solidFill>
                <a:srgbClr val="243A62"/>
              </a:solidFill>
              <a:latin typeface="Arial"/>
              <a:ea typeface="Arial"/>
              <a:cs typeface="Arial"/>
              <a:sym typeface="Arial"/>
            </a:endParaRPr>
          </a:p>
        </p:txBody>
      </p:sp>
      <p:sp>
        <p:nvSpPr>
          <p:cNvPr id="100" name="Google Shape;100;p21"/>
          <p:cNvSpPr/>
          <p:nvPr/>
        </p:nvSpPr>
        <p:spPr>
          <a:xfrm>
            <a:off x="324437" y="1179325"/>
            <a:ext cx="6902630" cy="173121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Jabatan Akademik </a:t>
            </a:r>
            <a:r>
              <a:rPr lang="en-US" sz="1350" b="0" i="0" u="none" strike="noStrike" cap="none">
                <a:solidFill>
                  <a:srgbClr val="FF0000"/>
                </a:solidFill>
                <a:latin typeface="Calibri"/>
                <a:ea typeface="Calibri"/>
                <a:cs typeface="Calibri"/>
                <a:sym typeface="Calibri"/>
              </a:rPr>
              <a:t>&lt;tahun dan jabatan terakhir Pengajar&gt;</a:t>
            </a:r>
            <a:endParaRPr sz="10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350" b="0" i="0" u="none" strike="noStrike" cap="none">
                <a:solidFill>
                  <a:srgbClr val="0070C0"/>
                </a:solidFill>
                <a:latin typeface="Calibri"/>
                <a:ea typeface="Calibri"/>
                <a:cs typeface="Calibri"/>
                <a:sym typeface="Calibri"/>
              </a:rPr>
              <a:t>Pendidikan</a:t>
            </a:r>
            <a:endParaRPr sz="1350" b="0" i="0" u="none" strike="noStrike" cap="none">
              <a:solidFill>
                <a:srgbClr val="0070C0"/>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rgbClr val="FF0000"/>
                </a:solidFill>
                <a:latin typeface="Calibri"/>
                <a:ea typeface="Calibri"/>
                <a:cs typeface="Calibri"/>
                <a:sym typeface="Calibri"/>
              </a:rPr>
              <a:t>&lt;riwayat pendidikan Pengajar&gt;  </a:t>
            </a:r>
            <a:endParaRPr sz="1050" b="0" i="0" u="none" strike="noStrike" cap="none">
              <a:solidFill>
                <a:srgbClr val="000000"/>
              </a:solidFill>
              <a:latin typeface="Arial"/>
              <a:ea typeface="Arial"/>
              <a:cs typeface="Arial"/>
              <a:sym typeface="Arial"/>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Riwayat Pekerjaan</a:t>
            </a:r>
            <a:endParaRPr sz="1350" b="0" i="0" u="none" strike="noStrike" cap="none">
              <a:solidFill>
                <a:schemeClr val="dk1"/>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rgbClr val="FF0000"/>
                </a:solidFill>
                <a:latin typeface="Calibri"/>
                <a:ea typeface="Calibri"/>
                <a:cs typeface="Calibri"/>
                <a:sym typeface="Calibri"/>
              </a:rPr>
              <a:t>&lt;riwayat pekerjaan Pengajar&gt;</a:t>
            </a:r>
            <a:endParaRPr sz="1050" b="0" i="0" u="none" strike="noStrike" cap="none">
              <a:solidFill>
                <a:srgbClr val="000000"/>
              </a:solidFill>
              <a:latin typeface="Arial"/>
              <a:ea typeface="Arial"/>
              <a:cs typeface="Arial"/>
              <a:sym typeface="Arial"/>
            </a:endParaRPr>
          </a:p>
        </p:txBody>
      </p:sp>
      <p:sp>
        <p:nvSpPr>
          <p:cNvPr id="101" name="Google Shape;101;p21"/>
          <p:cNvSpPr/>
          <p:nvPr/>
        </p:nvSpPr>
        <p:spPr>
          <a:xfrm>
            <a:off x="6579619" y="831329"/>
            <a:ext cx="2447550" cy="55396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Contact</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HP WA only :</a:t>
            </a:r>
            <a:r>
              <a:rPr lang="en-US" sz="1050" b="1" i="0" u="none" strike="noStrike" cap="none">
                <a:solidFill>
                  <a:srgbClr val="FF0000"/>
                </a:solidFill>
                <a:latin typeface="Calibri"/>
                <a:ea typeface="Calibri"/>
                <a:cs typeface="Calibri"/>
                <a:sym typeface="Calibri"/>
              </a:rPr>
              <a:t>&lt;no hp Pengajar&gt;</a:t>
            </a:r>
            <a:endParaRPr sz="105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Email	:</a:t>
            </a:r>
            <a:r>
              <a:rPr lang="en-US" sz="1050" b="1" i="0" u="none" strike="noStrike" cap="none">
                <a:solidFill>
                  <a:srgbClr val="FF0000"/>
                </a:solidFill>
                <a:latin typeface="Calibri"/>
                <a:ea typeface="Calibri"/>
                <a:cs typeface="Calibri"/>
                <a:sym typeface="Calibri"/>
              </a:rPr>
              <a:t>&lt;email Pengajar&gt;</a:t>
            </a:r>
            <a:endParaRPr sz="1050" b="0" i="0" u="none" strike="noStrike" cap="none">
              <a:solidFill>
                <a:srgbClr val="FF0000"/>
              </a:solidFill>
              <a:latin typeface="Calibri"/>
              <a:ea typeface="Calibri"/>
              <a:cs typeface="Calibri"/>
              <a:sym typeface="Calibri"/>
            </a:endParaRPr>
          </a:p>
        </p:txBody>
      </p:sp>
      <p:sp>
        <p:nvSpPr>
          <p:cNvPr id="102" name="Google Shape;102;p21"/>
          <p:cNvSpPr/>
          <p:nvPr/>
        </p:nvSpPr>
        <p:spPr>
          <a:xfrm>
            <a:off x="5465311" y="831324"/>
            <a:ext cx="1057725" cy="1336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FF0000"/>
                </a:solidFill>
                <a:latin typeface="Calibri"/>
                <a:ea typeface="Calibri"/>
                <a:cs typeface="Calibri"/>
                <a:sym typeface="Calibri"/>
              </a:rPr>
              <a:t>Foto Pengajar</a:t>
            </a:r>
            <a:endParaRPr sz="1350" b="0" i="0" u="none" strike="noStrike" cap="non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Contact</a:t>
            </a:r>
            <a:endParaRPr sz="10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HP WA only :</a:t>
            </a:r>
            <a:r>
              <a:rPr lang="en-US" sz="1050" b="1" i="0" u="none" strike="noStrike" cap="none">
                <a:solidFill>
                  <a:srgbClr val="FF0000"/>
                </a:solidFill>
                <a:latin typeface="Calibri"/>
                <a:ea typeface="Calibri"/>
                <a:cs typeface="Calibri"/>
                <a:sym typeface="Calibri"/>
              </a:rPr>
              <a:t>&lt;no hp Pengajar&gt;</a:t>
            </a:r>
            <a:endParaRPr sz="105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050" b="1" i="0" u="none" strike="noStrike" cap="none">
                <a:solidFill>
                  <a:schemeClr val="dk1"/>
                </a:solidFill>
                <a:latin typeface="Calibri"/>
                <a:ea typeface="Calibri"/>
                <a:cs typeface="Calibri"/>
                <a:sym typeface="Calibri"/>
              </a:rPr>
              <a:t>Email	:</a:t>
            </a:r>
            <a:r>
              <a:rPr lang="en-US" sz="1050" b="1" i="0" u="none" strike="noStrike" cap="none">
                <a:solidFill>
                  <a:srgbClr val="FF0000"/>
                </a:solidFill>
                <a:latin typeface="Calibri"/>
                <a:ea typeface="Calibri"/>
                <a:cs typeface="Calibri"/>
                <a:sym typeface="Calibri"/>
              </a:rPr>
              <a:t>&lt;email Pengajar&gt;</a:t>
            </a:r>
            <a:endParaRPr sz="1050" b="0" i="0" u="none" strike="noStrike" cap="none">
              <a:solidFill>
                <a:srgbClr val="FF0000"/>
              </a:solidFill>
              <a:latin typeface="Calibri"/>
              <a:ea typeface="Calibri"/>
              <a:cs typeface="Calibri"/>
              <a:sym typeface="Calibri"/>
            </a:endParaRPr>
          </a:p>
        </p:txBody>
      </p:sp>
      <p:sp>
        <p:nvSpPr>
          <p:cNvPr id="104" name="Google Shape;104;p21"/>
          <p:cNvSpPr/>
          <p:nvPr/>
        </p:nvSpPr>
        <p:spPr>
          <a:xfrm>
            <a:off x="5465311" y="2338543"/>
            <a:ext cx="1057725" cy="1336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rgbClr val="FF0000"/>
                </a:solidFill>
                <a:latin typeface="Calibri"/>
                <a:ea typeface="Calibri"/>
                <a:cs typeface="Calibri"/>
                <a:sym typeface="Calibri"/>
              </a:rPr>
              <a:t>Foto Pengajar</a:t>
            </a:r>
            <a:endParaRPr sz="1350" b="0" i="0" u="none" strike="noStrike" cap="non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HTML Selector</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1015622"/>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Selector HTML diwakili oleh nama tag.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Sebagai contoh </a:t>
            </a:r>
            <a:r>
              <a:rPr kumimoji="0" lang="en-US" sz="2000" b="1" i="0" u="none" strike="noStrike" kern="0" cap="none" spc="0" normalizeH="0" baseline="0" noProof="0">
                <a:ln>
                  <a:noFill/>
                </a:ln>
                <a:solidFill>
                  <a:srgbClr val="000000"/>
                </a:solidFill>
                <a:effectLst/>
                <a:uLnTx/>
                <a:uFillTx/>
                <a:latin typeface="Cambria" panose="02040503050406030204" pitchFamily="18" charset="0"/>
                <a:cs typeface="Arial"/>
                <a:sym typeface="Arial"/>
              </a:rPr>
              <a:t>h1</a:t>
            </a: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 merupakan selector untuk tag </a:t>
            </a:r>
            <a:r>
              <a:rPr kumimoji="0" lang="en-US" sz="2000" b="1" i="0" u="none" strike="noStrike" kern="0" cap="none" spc="0" normalizeH="0" baseline="0" noProof="0">
                <a:ln>
                  <a:noFill/>
                </a:ln>
                <a:solidFill>
                  <a:srgbClr val="000000"/>
                </a:solidFill>
                <a:effectLst/>
                <a:uLnTx/>
                <a:uFillTx/>
                <a:latin typeface="Cambria" panose="02040503050406030204" pitchFamily="18" charset="0"/>
                <a:cs typeface="Arial"/>
                <a:sym typeface="Arial"/>
              </a:rPr>
              <a:t>&lt;h1&gt;.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Selector digunakan untuk mendefinisikan bagaimana tag ditampilkan.</a:t>
            </a:r>
            <a:endParaRPr kumimoji="0" lang="en-ID"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p:txBody>
      </p:sp>
      <p:sp>
        <p:nvSpPr>
          <p:cNvPr id="2" name="Rectangle 1">
            <a:extLst>
              <a:ext uri="{FF2B5EF4-FFF2-40B4-BE49-F238E27FC236}">
                <a16:creationId xmlns:a16="http://schemas.microsoft.com/office/drawing/2014/main" id="{A6D32850-ACED-D24E-9EAB-E6461243F70F}"/>
              </a:ext>
            </a:extLst>
          </p:cNvPr>
          <p:cNvSpPr/>
          <p:nvPr/>
        </p:nvSpPr>
        <p:spPr>
          <a:xfrm>
            <a:off x="394637" y="2250709"/>
            <a:ext cx="5586761" cy="2247667"/>
          </a:xfrm>
          <a:prstGeom prst="rect">
            <a:avLst/>
          </a:prstGeom>
        </p:spPr>
        <p:txBody>
          <a:bodyPr wrap="square">
            <a:spAutoFit/>
          </a:bodyPr>
          <a:lstStyle/>
          <a:p>
            <a:pPr marL="167005" marR="0" lvl="0" indent="0" algn="l" defTabSz="914400" rtl="0" eaLnBrk="1" fontAlgn="auto" latinLnBrk="0" hangingPunct="1">
              <a:lnSpc>
                <a:spcPct val="150000"/>
              </a:lnSpc>
              <a:spcBef>
                <a:spcPts val="0"/>
              </a:spcBef>
              <a:spcAft>
                <a:spcPts val="0"/>
              </a:spcAft>
              <a:buClr>
                <a:srgbClr val="000000"/>
              </a:buClr>
              <a:buSzTx/>
              <a:buFont typeface="Arial"/>
              <a:buNone/>
              <a:tabLst>
                <a:tab pos="334010" algn="l"/>
              </a:tabLst>
              <a:defRPr/>
            </a:pPr>
            <a:r>
              <a:rPr kumimoji="0" lang="en-US" sz="2000" b="0" i="0" u="none" strike="noStrike" kern="0" cap="none" spc="0" normalizeH="0" baseline="0" noProof="0">
                <a:ln>
                  <a:noFill/>
                </a:ln>
                <a:solidFill>
                  <a:srgbClr val="000000"/>
                </a:solidFill>
                <a:effectLst/>
                <a:uLnTx/>
                <a:uFillTx/>
                <a:latin typeface="Avenir Book" panose="02000503020000020003" pitchFamily="2" charset="0"/>
                <a:ea typeface="Times New Roman" panose="02020603050405020304" pitchFamily="18" charset="0"/>
                <a:cs typeface="Arial" panose="020B0604020202020204" pitchFamily="34" charset="0"/>
                <a:sym typeface="Arial"/>
              </a:rPr>
              <a:t>Contoh:</a:t>
            </a:r>
            <a:endParaRPr kumimoji="0" lang="en-ID" sz="2000" b="0" i="0"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167005" marR="0" lvl="0" indent="0" algn="l" defTabSz="914400" rtl="0" eaLnBrk="1" fontAlgn="auto" latinLnBrk="0" hangingPunct="1">
              <a:lnSpc>
                <a:spcPct val="150000"/>
              </a:lnSpc>
              <a:spcBef>
                <a:spcPts val="0"/>
              </a:spcBef>
              <a:spcAft>
                <a:spcPts val="0"/>
              </a:spcAft>
              <a:buClr>
                <a:srgbClr val="000000"/>
              </a:buClr>
              <a:buSzTx/>
              <a:buFont typeface="Arial"/>
              <a:buNone/>
              <a:tabLst>
                <a:tab pos="334010" algn="l"/>
              </a:tabLst>
              <a:defRPr/>
            </a:pPr>
            <a:r>
              <a:rPr kumimoji="0" lang="en-US" sz="2800" b="1" i="0" u="none" strike="noStrike" kern="0" cap="none" spc="0" normalizeH="0" baseline="0" noProof="0">
                <a:ln>
                  <a:noFill/>
                </a:ln>
                <a:solidFill>
                  <a:srgbClr val="000000"/>
                </a:solidFill>
                <a:effectLst/>
                <a:uLnTx/>
                <a:uFillTx/>
                <a:latin typeface="Courier" pitchFamily="2" charset="0"/>
                <a:ea typeface="Times New Roman" panose="02020603050405020304" pitchFamily="18" charset="0"/>
                <a:cs typeface="Arial" panose="020B0604020202020204" pitchFamily="34" charset="0"/>
                <a:sym typeface="Arial"/>
              </a:rPr>
              <a:t>h1 { color: red; }</a:t>
            </a:r>
            <a:endParaRPr kumimoji="0" lang="en-ID" sz="2800" b="0" i="0" u="none" strike="noStrike" kern="0" cap="none" spc="0" normalizeH="0" baseline="0" noProof="0">
              <a:ln>
                <a:noFill/>
              </a:ln>
              <a:solidFill>
                <a:srgbClr val="000000"/>
              </a:solidFill>
              <a:effectLst/>
              <a:uLnTx/>
              <a:uFillTx/>
              <a:latin typeface="Courier" pitchFamily="2" charset="0"/>
              <a:ea typeface="Times New Roman" panose="02020603050405020304" pitchFamily="18" charset="0"/>
              <a:cs typeface="Arial"/>
              <a:sym typeface="Arial"/>
            </a:endParaRPr>
          </a:p>
          <a:p>
            <a:pPr marL="167005" marR="0" lvl="0" indent="0" algn="l" defTabSz="914400" rtl="0" eaLnBrk="1" fontAlgn="auto" latinLnBrk="0" hangingPunct="1">
              <a:lnSpc>
                <a:spcPct val="150000"/>
              </a:lnSpc>
              <a:spcBef>
                <a:spcPts val="0"/>
              </a:spcBef>
              <a:spcAft>
                <a:spcPts val="0"/>
              </a:spcAft>
              <a:buClr>
                <a:srgbClr val="000000"/>
              </a:buClr>
              <a:buSzTx/>
              <a:buFont typeface="Arial"/>
              <a:buNone/>
              <a:tabLst>
                <a:tab pos="334010" algn="l"/>
              </a:tabLst>
              <a:defRPr/>
            </a:pPr>
            <a:r>
              <a:rPr kumimoji="0" lang="en-US" sz="2000" b="0" i="0" u="none" strike="noStrike" kern="0" cap="none" spc="0" normalizeH="0" baseline="0" noProof="0">
                <a:ln>
                  <a:noFill/>
                </a:ln>
                <a:solidFill>
                  <a:srgbClr val="000000"/>
                </a:solidFill>
                <a:effectLst/>
                <a:uLnTx/>
                <a:uFillTx/>
                <a:latin typeface="Avenir Book" panose="02000503020000020003" pitchFamily="2" charset="0"/>
                <a:ea typeface="Times New Roman" panose="02020603050405020304" pitchFamily="18" charset="0"/>
                <a:cs typeface="Arial" panose="020B0604020202020204" pitchFamily="34" charset="0"/>
                <a:sym typeface="Arial"/>
              </a:rPr>
              <a:t>akan mengubah:</a:t>
            </a:r>
            <a:endParaRPr kumimoji="0" lang="en-ID" sz="2000" b="0" i="0"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167005" marR="0" lvl="0" indent="0" algn="l" defTabSz="914400" rtl="0" eaLnBrk="1" fontAlgn="auto" latinLnBrk="0" hangingPunct="1">
              <a:lnSpc>
                <a:spcPct val="150000"/>
              </a:lnSpc>
              <a:spcBef>
                <a:spcPts val="0"/>
              </a:spcBef>
              <a:spcAft>
                <a:spcPts val="0"/>
              </a:spcAft>
              <a:buClr>
                <a:srgbClr val="000000"/>
              </a:buClr>
              <a:buSzTx/>
              <a:buFont typeface="Arial"/>
              <a:buNone/>
              <a:tabLst>
                <a:tab pos="334010" algn="l"/>
              </a:tabLst>
              <a:defRPr/>
            </a:pPr>
            <a:r>
              <a:rPr kumimoji="0" lang="en-US" sz="2800" b="1" i="0" u="none" strike="noStrike" kern="0" cap="none" spc="0" normalizeH="0" baseline="0" noProof="0">
                <a:ln>
                  <a:noFill/>
                </a:ln>
                <a:solidFill>
                  <a:srgbClr val="000000"/>
                </a:solidFill>
                <a:effectLst/>
                <a:uLnTx/>
                <a:uFillTx/>
                <a:latin typeface="Courier" pitchFamily="2" charset="0"/>
                <a:ea typeface="Times New Roman" panose="02020603050405020304" pitchFamily="18" charset="0"/>
                <a:cs typeface="Arial" panose="020B0604020202020204" pitchFamily="34" charset="0"/>
                <a:sym typeface="Arial"/>
              </a:rPr>
              <a:t>&lt;h1&gt;....&lt;/h1&gt;</a:t>
            </a:r>
            <a:endParaRPr kumimoji="0" lang="en-ID" sz="2800" b="0" i="0" u="none" strike="noStrike" kern="0" cap="none" spc="0" normalizeH="0" baseline="0" noProof="0">
              <a:ln>
                <a:noFill/>
              </a:ln>
              <a:solidFill>
                <a:srgbClr val="000000"/>
              </a:solidFill>
              <a:effectLst/>
              <a:uLnTx/>
              <a:uFillTx/>
              <a:latin typeface="Courier" pitchFamily="2" charset="0"/>
              <a:ea typeface="Times New Roman" panose="02020603050405020304" pitchFamily="18" charset="0"/>
              <a:cs typeface="Arial"/>
              <a:sym typeface="Arial"/>
            </a:endParaRPr>
          </a:p>
        </p:txBody>
      </p:sp>
    </p:spTree>
    <p:extLst>
      <p:ext uri="{BB962C8B-B14F-4D97-AF65-F5344CB8AC3E}">
        <p14:creationId xmlns:p14="http://schemas.microsoft.com/office/powerpoint/2010/main" val="427024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Class Selector</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1631175"/>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Class merupakan merupakan penamaan sejumlah tag yang memiliki properties yang sama.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Anda dapat memberi nama apapun pada kelas.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Dapat diaplikasikan pada beberapa elemen yang memiliki nama kelas sama</a:t>
            </a:r>
            <a:endParaRPr kumimoji="0" lang="en-ID" sz="20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p:txBody>
      </p:sp>
      <p:sp>
        <p:nvSpPr>
          <p:cNvPr id="2" name="Rectangle 1">
            <a:extLst>
              <a:ext uri="{FF2B5EF4-FFF2-40B4-BE49-F238E27FC236}">
                <a16:creationId xmlns:a16="http://schemas.microsoft.com/office/drawing/2014/main" id="{A6D32850-ACED-D24E-9EAB-E6461243F70F}"/>
              </a:ext>
            </a:extLst>
          </p:cNvPr>
          <p:cNvSpPr/>
          <p:nvPr/>
        </p:nvSpPr>
        <p:spPr>
          <a:xfrm>
            <a:off x="591014" y="2470205"/>
            <a:ext cx="793967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Arial"/>
                <a:cs typeface="Arial"/>
                <a:sym typeface="Arial"/>
              </a:rPr>
              <a:t>Contoh:</a:t>
            </a:r>
            <a:endParaRPr kumimoji="0" lang="en-ID" sz="2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.myClass { font: bold 1.25em times;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2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Arial"/>
                <a:cs typeface="Arial"/>
                <a:sym typeface="Arial"/>
              </a:rPr>
              <a:t>akan mengubah: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2400" b="0" i="0" u="none" strike="noStrike" kern="0" cap="none" spc="0" normalizeH="0" baseline="0" noProof="0">
              <a:ln>
                <a:noFill/>
              </a:ln>
              <a:solidFill>
                <a:srgbClr val="000000"/>
              </a:solidFill>
              <a:effectLst/>
              <a:uLnTx/>
              <a:uFillTx/>
              <a:latin typeface="Courier"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&lt;h1 class=”myClass”&gt;......&lt;h1&gt;</a:t>
            </a:r>
            <a:endParaRPr kumimoji="0" lang="en-ID" sz="2400" b="0" i="0" u="none" strike="noStrike" kern="0" cap="none" spc="0" normalizeH="0" baseline="0" noProof="0">
              <a:ln>
                <a:noFill/>
              </a:ln>
              <a:solidFill>
                <a:srgbClr val="000000"/>
              </a:solidFill>
              <a:effectLst/>
              <a:uLnTx/>
              <a:uFillTx/>
              <a:latin typeface="Courier"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&lt;div class=”myClass”&gt;......&lt;/div&gt;</a:t>
            </a:r>
            <a:endParaRPr kumimoji="0" lang="en-ID" sz="2400" b="0" i="0" u="none" strike="noStrike" kern="0" cap="none" spc="0" normalizeH="0" baseline="0" noProof="0">
              <a:ln>
                <a:noFill/>
              </a:ln>
              <a:solidFill>
                <a:srgbClr val="000000"/>
              </a:solidFill>
              <a:effectLst/>
              <a:uLnTx/>
              <a:uFillTx/>
              <a:latin typeface="Courier" pitchFamily="2" charset="0"/>
              <a:cs typeface="Arial"/>
              <a:sym typeface="Arial"/>
            </a:endParaRPr>
          </a:p>
        </p:txBody>
      </p:sp>
    </p:spTree>
    <p:extLst>
      <p:ext uri="{BB962C8B-B14F-4D97-AF65-F5344CB8AC3E}">
        <p14:creationId xmlns:p14="http://schemas.microsoft.com/office/powerpoint/2010/main" val="108745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ID Selector</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1200288"/>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Hampir sama dengan selektor class, pengaturan dengan ID dapat diaplikasikan ke tag HTML.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Akan tetapi ID hnya bisa diaplikasikan ke satu tag, berbeda dengan class yang bisa diaplikasikan ke beberapa tag sekaligus.</a:t>
            </a:r>
            <a:endParaRPr kumimoji="0" lang="en-ID"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p:txBody>
      </p:sp>
      <p:sp>
        <p:nvSpPr>
          <p:cNvPr id="2" name="Rectangle 1">
            <a:extLst>
              <a:ext uri="{FF2B5EF4-FFF2-40B4-BE49-F238E27FC236}">
                <a16:creationId xmlns:a16="http://schemas.microsoft.com/office/drawing/2014/main" id="{A6D32850-ACED-D24E-9EAB-E6461243F70F}"/>
              </a:ext>
            </a:extLst>
          </p:cNvPr>
          <p:cNvSpPr/>
          <p:nvPr/>
        </p:nvSpPr>
        <p:spPr>
          <a:xfrm>
            <a:off x="591013" y="2470205"/>
            <a:ext cx="8464028"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Contoh: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#myObject1 { position: absolute; top: 10px;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2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akan mengubah: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&lt;h1 id=”myObject”&gt; …. &lt;/h1&gt;</a:t>
            </a:r>
            <a:endParaRPr kumimoji="0" lang="en-ID" sz="2400" b="0" i="0" u="none" strike="noStrike" kern="0" cap="none" spc="0" normalizeH="0" baseline="0" noProof="0">
              <a:ln>
                <a:noFill/>
              </a:ln>
              <a:solidFill>
                <a:srgbClr val="000000"/>
              </a:solidFill>
              <a:effectLst/>
              <a:uLnTx/>
              <a:uFillTx/>
              <a:latin typeface="Courier" pitchFamily="2" charset="0"/>
              <a:cs typeface="Arial"/>
              <a:sym typeface="Arial"/>
            </a:endParaRPr>
          </a:p>
        </p:txBody>
      </p:sp>
    </p:spTree>
    <p:extLst>
      <p:ext uri="{BB962C8B-B14F-4D97-AF65-F5344CB8AC3E}">
        <p14:creationId xmlns:p14="http://schemas.microsoft.com/office/powerpoint/2010/main" val="1693867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 Selector</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36929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Digunakan untuk memilih semua elemen</a:t>
            </a:r>
          </a:p>
        </p:txBody>
      </p:sp>
      <p:sp>
        <p:nvSpPr>
          <p:cNvPr id="2" name="Rectangle 1">
            <a:extLst>
              <a:ext uri="{FF2B5EF4-FFF2-40B4-BE49-F238E27FC236}">
                <a16:creationId xmlns:a16="http://schemas.microsoft.com/office/drawing/2014/main" id="{A6D32850-ACED-D24E-9EAB-E6461243F70F}"/>
              </a:ext>
            </a:extLst>
          </p:cNvPr>
          <p:cNvSpPr/>
          <p:nvPr/>
        </p:nvSpPr>
        <p:spPr>
          <a:xfrm>
            <a:off x="679971" y="1519897"/>
            <a:ext cx="8464028" cy="2954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Contoh: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800" b="0" i="0" u="none" strike="noStrike" kern="0" cap="none" spc="0" normalizeH="0" baseline="0" noProof="0">
                <a:ln>
                  <a:noFill/>
                </a:ln>
                <a:solidFill>
                  <a:srgbClr val="000000"/>
                </a:solidFill>
                <a:effectLst/>
                <a:uLnTx/>
                <a:uFillTx/>
                <a:latin typeface="Arial"/>
                <a:cs typeface="Arial"/>
                <a:sym typeface="Arial"/>
              </a:rPr>
              <a:t>Pilih semua elemen di dalam elemen &lt;div&gt; dan atur warna latar belakangnya menjadi kuning: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2400" b="1" i="0" u="none" strike="noStrike" kern="0" cap="none" spc="0" normalizeH="0" baseline="0" noProof="0">
                <a:ln>
                  <a:noFill/>
                </a:ln>
                <a:solidFill>
                  <a:srgbClr val="000000"/>
                </a:solidFill>
                <a:effectLst/>
                <a:uLnTx/>
                <a:uFillTx/>
                <a:latin typeface="Courier" pitchFamily="2" charset="0"/>
                <a:cs typeface="Arial"/>
                <a:sym typeface="Arial"/>
              </a:rPr>
              <a:t>div * { </a:t>
            </a:r>
            <a:br>
              <a:rPr kumimoji="0" lang="en-ID" sz="2400" b="1" i="0" u="none" strike="noStrike" kern="0" cap="none" spc="0" normalizeH="0" baseline="0" noProof="0">
                <a:ln>
                  <a:noFill/>
                </a:ln>
                <a:solidFill>
                  <a:srgbClr val="000000"/>
                </a:solidFill>
                <a:effectLst/>
                <a:uLnTx/>
                <a:uFillTx/>
                <a:latin typeface="Courier" pitchFamily="2" charset="0"/>
                <a:cs typeface="Arial"/>
                <a:sym typeface="Arial"/>
              </a:rPr>
            </a:br>
            <a:r>
              <a:rPr kumimoji="0" lang="en-ID" sz="2400" b="1" i="0" u="none" strike="noStrike" kern="0" cap="none" spc="0" normalizeH="0" baseline="0" noProof="0">
                <a:ln>
                  <a:noFill/>
                </a:ln>
                <a:solidFill>
                  <a:srgbClr val="000000"/>
                </a:solidFill>
                <a:effectLst/>
                <a:uLnTx/>
                <a:uFillTx/>
                <a:latin typeface="Courier" pitchFamily="2" charset="0"/>
                <a:cs typeface="Arial"/>
                <a:sym typeface="Arial"/>
              </a:rPr>
              <a:t>    background-color: yellow;</a:t>
            </a:r>
            <a:br>
              <a:rPr kumimoji="0" lang="en-ID" sz="2400" b="1" i="0" u="none" strike="noStrike" kern="0" cap="none" spc="0" normalizeH="0" baseline="0" noProof="0">
                <a:ln>
                  <a:noFill/>
                </a:ln>
                <a:solidFill>
                  <a:srgbClr val="000000"/>
                </a:solidFill>
                <a:effectLst/>
                <a:uLnTx/>
                <a:uFillTx/>
                <a:latin typeface="Courier" pitchFamily="2" charset="0"/>
                <a:cs typeface="Arial"/>
                <a:sym typeface="Arial"/>
              </a:rPr>
            </a:br>
            <a:r>
              <a:rPr kumimoji="0" lang="en-ID" sz="2400" b="1" i="0" u="none" strike="noStrike" kern="0" cap="none" spc="0" normalizeH="0" baseline="0" noProof="0">
                <a:ln>
                  <a:noFill/>
                </a:ln>
                <a:solidFill>
                  <a:srgbClr val="000000"/>
                </a:solidFill>
                <a:effectLst/>
                <a:uLnTx/>
                <a:uFillTx/>
                <a:latin typeface="Courier" pitchFamily="2"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akan mengubah: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000000"/>
                </a:solidFill>
                <a:effectLst/>
                <a:uLnTx/>
                <a:uFillTx/>
                <a:latin typeface="Courier" pitchFamily="2" charset="0"/>
                <a:cs typeface="Arial"/>
                <a:sym typeface="Arial"/>
              </a:rPr>
              <a:t>&lt;div id=”myObject”&gt; …. &lt;/div&gt;</a:t>
            </a:r>
            <a:endParaRPr kumimoji="0" lang="en-ID" sz="2400" b="0" i="0" u="none" strike="noStrike" kern="0" cap="none" spc="0" normalizeH="0" baseline="0" noProof="0">
              <a:ln>
                <a:noFill/>
              </a:ln>
              <a:solidFill>
                <a:srgbClr val="000000"/>
              </a:solidFill>
              <a:effectLst/>
              <a:uLnTx/>
              <a:uFillTx/>
              <a:latin typeface="Courier" pitchFamily="2" charset="0"/>
              <a:cs typeface="Arial"/>
              <a:sym typeface="Arial"/>
            </a:endParaRPr>
          </a:p>
        </p:txBody>
      </p:sp>
    </p:spTree>
    <p:extLst>
      <p:ext uri="{BB962C8B-B14F-4D97-AF65-F5344CB8AC3E}">
        <p14:creationId xmlns:p14="http://schemas.microsoft.com/office/powerpoint/2010/main" val="36588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Mengkombinasikan selector </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646290"/>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Misalnya, jika saya memiliki CSS yang sama untuk </a:t>
            </a:r>
            <a:r>
              <a:rPr kumimoji="0" lang="en-US" sz="1800" b="1" i="0" u="none" strike="noStrike" kern="0" cap="none" spc="0" normalizeH="0" baseline="0" noProof="0">
                <a:ln>
                  <a:noFill/>
                </a:ln>
                <a:solidFill>
                  <a:srgbClr val="000000"/>
                </a:solidFill>
                <a:effectLst/>
                <a:uLnTx/>
                <a:uFillTx/>
                <a:latin typeface="Cambria" panose="02040503050406030204" pitchFamily="18" charset="0"/>
                <a:cs typeface="Arial"/>
                <a:sym typeface="Arial"/>
              </a:rPr>
              <a:t>h1</a:t>
            </a: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 dan juga kelas </a:t>
            </a:r>
            <a:r>
              <a:rPr kumimoji="0" lang="en-US" sz="1800" b="1" i="0" u="none" strike="noStrike" kern="0" cap="none" spc="0" normalizeH="0" baseline="0" noProof="0">
                <a:ln>
                  <a:noFill/>
                </a:ln>
                <a:solidFill>
                  <a:srgbClr val="000000"/>
                </a:solidFill>
                <a:effectLst/>
                <a:uLnTx/>
                <a:uFillTx/>
                <a:latin typeface="Cambria" panose="02040503050406030204" pitchFamily="18" charset="0"/>
                <a:cs typeface="Arial"/>
                <a:sym typeface="Arial"/>
              </a:rPr>
              <a:t>.special</a:t>
            </a: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 saya dapat menulis sbb:</a:t>
            </a:r>
          </a:p>
        </p:txBody>
      </p:sp>
      <p:pic>
        <p:nvPicPr>
          <p:cNvPr id="4" name="Picture 3">
            <a:extLst>
              <a:ext uri="{FF2B5EF4-FFF2-40B4-BE49-F238E27FC236}">
                <a16:creationId xmlns:a16="http://schemas.microsoft.com/office/drawing/2014/main" id="{A7ECA68C-C1C8-744E-ABF9-B032F1DEEDE7}"/>
              </a:ext>
            </a:extLst>
          </p:cNvPr>
          <p:cNvPicPr>
            <a:picLocks noChangeAspect="1"/>
          </p:cNvPicPr>
          <p:nvPr/>
        </p:nvPicPr>
        <p:blipFill>
          <a:blip r:embed="rId6"/>
          <a:stretch>
            <a:fillRect/>
          </a:stretch>
        </p:blipFill>
        <p:spPr>
          <a:xfrm>
            <a:off x="462465" y="2454899"/>
            <a:ext cx="1790081" cy="1811648"/>
          </a:xfrm>
          <a:prstGeom prst="rect">
            <a:avLst/>
          </a:prstGeom>
        </p:spPr>
      </p:pic>
      <p:sp>
        <p:nvSpPr>
          <p:cNvPr id="5" name="Rectangle 4">
            <a:extLst>
              <a:ext uri="{FF2B5EF4-FFF2-40B4-BE49-F238E27FC236}">
                <a16:creationId xmlns:a16="http://schemas.microsoft.com/office/drawing/2014/main" id="{3B700F8E-2D04-174D-9E25-513844C3871F}"/>
              </a:ext>
            </a:extLst>
          </p:cNvPr>
          <p:cNvSpPr/>
          <p:nvPr/>
        </p:nvSpPr>
        <p:spPr>
          <a:xfrm>
            <a:off x="331180" y="1935440"/>
            <a:ext cx="236635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sebagai dua aturan terpisah</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4D7670EC-5FFC-7B41-AF1C-3709958AABB2}"/>
              </a:ext>
            </a:extLst>
          </p:cNvPr>
          <p:cNvPicPr>
            <a:picLocks noChangeAspect="1"/>
          </p:cNvPicPr>
          <p:nvPr/>
        </p:nvPicPr>
        <p:blipFill>
          <a:blip r:embed="rId7"/>
          <a:stretch>
            <a:fillRect/>
          </a:stretch>
        </p:blipFill>
        <p:spPr>
          <a:xfrm>
            <a:off x="3187036" y="2399434"/>
            <a:ext cx="2732593" cy="1397000"/>
          </a:xfrm>
          <a:prstGeom prst="rect">
            <a:avLst/>
          </a:prstGeom>
        </p:spPr>
      </p:pic>
      <p:pic>
        <p:nvPicPr>
          <p:cNvPr id="9" name="Picture 8">
            <a:extLst>
              <a:ext uri="{FF2B5EF4-FFF2-40B4-BE49-F238E27FC236}">
                <a16:creationId xmlns:a16="http://schemas.microsoft.com/office/drawing/2014/main" id="{FD814971-EC29-B94D-8931-100B2522D240}"/>
              </a:ext>
            </a:extLst>
          </p:cNvPr>
          <p:cNvPicPr>
            <a:picLocks noChangeAspect="1"/>
          </p:cNvPicPr>
          <p:nvPr/>
        </p:nvPicPr>
        <p:blipFill rotWithShape="1">
          <a:blip r:embed="rId8"/>
          <a:srcRect b="5909"/>
          <a:stretch/>
        </p:blipFill>
        <p:spPr>
          <a:xfrm>
            <a:off x="6265469" y="2399433"/>
            <a:ext cx="2416066" cy="1397001"/>
          </a:xfrm>
          <a:prstGeom prst="rect">
            <a:avLst/>
          </a:prstGeom>
        </p:spPr>
      </p:pic>
      <p:sp>
        <p:nvSpPr>
          <p:cNvPr id="16" name="Rectangle 15">
            <a:extLst>
              <a:ext uri="{FF2B5EF4-FFF2-40B4-BE49-F238E27FC236}">
                <a16:creationId xmlns:a16="http://schemas.microsoft.com/office/drawing/2014/main" id="{D4CACD24-2EDF-2E4A-84A9-B08EBD92E66C}"/>
              </a:ext>
            </a:extLst>
          </p:cNvPr>
          <p:cNvSpPr/>
          <p:nvPr/>
        </p:nvSpPr>
        <p:spPr>
          <a:xfrm>
            <a:off x="3187036" y="1935441"/>
            <a:ext cx="296908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Cambria" panose="02040503050406030204" pitchFamily="18" charset="0"/>
                <a:cs typeface="Arial"/>
                <a:sym typeface="Arial"/>
              </a:rPr>
              <a:t>Dikombinasikan dengan </a:t>
            </a:r>
            <a:r>
              <a:rPr kumimoji="0" lang="en-US" sz="1400" b="0" i="1" u="none" strike="noStrike" kern="0" cap="none" spc="0" normalizeH="0" baseline="0" noProof="0">
                <a:ln>
                  <a:noFill/>
                </a:ln>
                <a:solidFill>
                  <a:srgbClr val="000000"/>
                </a:solidFill>
                <a:effectLst/>
                <a:uLnTx/>
                <a:uFillTx/>
                <a:latin typeface="Cambria" panose="02040503050406030204" pitchFamily="18" charset="0"/>
                <a:cs typeface="Arial"/>
                <a:sym typeface="Arial"/>
              </a:rPr>
              <a:t>selector list</a:t>
            </a:r>
            <a:endParaRPr kumimoji="0" lang="en-US" sz="1400" b="0" i="1"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784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Referensi CSS Selector</a:t>
            </a:r>
            <a:endParaRPr kumimoji="0" sz="2000" b="1" i="0" u="none" strike="noStrike" kern="0" cap="none" spc="0" normalizeH="0" baseline="0" noProof="0">
              <a:ln>
                <a:noFill/>
              </a:ln>
              <a:solidFill>
                <a:srgbClr val="002060"/>
              </a:solidFill>
              <a:effectLst/>
              <a:uLnTx/>
              <a:uFillTx/>
              <a:latin typeface="Cambria"/>
              <a:ea typeface="Cambria"/>
              <a:cs typeface="Cambria"/>
              <a:sym typeface="Cambria"/>
            </a:endParaRPr>
          </a:p>
        </p:txBody>
      </p:sp>
      <p:sp>
        <p:nvSpPr>
          <p:cNvPr id="148" name="Google Shape;148;p22"/>
          <p:cNvSpPr/>
          <p:nvPr/>
        </p:nvSpPr>
        <p:spPr>
          <a:xfrm>
            <a:off x="331180" y="876953"/>
            <a:ext cx="8464028" cy="92328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hlinkClick r:id="rId6"/>
              </a:rPr>
              <a:t>https://www.w3schools.com/cssref/css_selectors.asp</a:t>
            </a:r>
            <a:endPar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hlinkClick r:id="rId7"/>
              </a:rPr>
              <a:t>https://developer.mozilla.org/en-US/docs/Web/CSS/CSS_Selectors</a:t>
            </a:r>
            <a:endPar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a:ln>
                <a:noFill/>
              </a:ln>
              <a:solidFill>
                <a:srgbClr val="000000"/>
              </a:solidFill>
              <a:effectLst/>
              <a:uLnTx/>
              <a:uFillTx/>
              <a:latin typeface="Cambria" panose="02040503050406030204" pitchFamily="18" charset="0"/>
              <a:cs typeface="Arial"/>
              <a:sym typeface="Arial"/>
            </a:endParaRPr>
          </a:p>
        </p:txBody>
      </p:sp>
      <p:pic>
        <p:nvPicPr>
          <p:cNvPr id="8" name="Picture 7">
            <a:extLst>
              <a:ext uri="{FF2B5EF4-FFF2-40B4-BE49-F238E27FC236}">
                <a16:creationId xmlns:a16="http://schemas.microsoft.com/office/drawing/2014/main" id="{EA3EE214-BD87-0F49-B654-618735A005D2}"/>
              </a:ext>
            </a:extLst>
          </p:cNvPr>
          <p:cNvPicPr>
            <a:picLocks noChangeAspect="1"/>
          </p:cNvPicPr>
          <p:nvPr/>
        </p:nvPicPr>
        <p:blipFill>
          <a:blip r:embed="rId8"/>
          <a:stretch>
            <a:fillRect/>
          </a:stretch>
        </p:blipFill>
        <p:spPr>
          <a:xfrm>
            <a:off x="880420" y="1681492"/>
            <a:ext cx="4551738" cy="3343258"/>
          </a:xfrm>
          <a:prstGeom prst="rect">
            <a:avLst/>
          </a:prstGeom>
        </p:spPr>
      </p:pic>
    </p:spTree>
    <p:extLst>
      <p:ext uri="{BB962C8B-B14F-4D97-AF65-F5344CB8AC3E}">
        <p14:creationId xmlns:p14="http://schemas.microsoft.com/office/powerpoint/2010/main" val="367880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2060"/>
                </a:solidFill>
                <a:effectLst/>
                <a:uLnTx/>
                <a:uFillTx/>
                <a:latin typeface="Cambria"/>
                <a:ea typeface="Cambria"/>
                <a:cs typeface="Cambria"/>
                <a:sym typeface="Cambria"/>
              </a:rPr>
              <a:t>Alat Uji CSS Selector</a:t>
            </a:r>
          </a:p>
        </p:txBody>
      </p:sp>
      <p:sp>
        <p:nvSpPr>
          <p:cNvPr id="4" name="Rectangle 3">
            <a:extLst>
              <a:ext uri="{FF2B5EF4-FFF2-40B4-BE49-F238E27FC236}">
                <a16:creationId xmlns:a16="http://schemas.microsoft.com/office/drawing/2014/main" id="{A381C265-A19C-E643-B2AB-46DFEA2CB3C7}"/>
              </a:ext>
            </a:extLst>
          </p:cNvPr>
          <p:cNvSpPr/>
          <p:nvPr/>
        </p:nvSpPr>
        <p:spPr>
          <a:xfrm>
            <a:off x="243127" y="692322"/>
            <a:ext cx="372890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hlinkClick r:id="rId6"/>
              </a:rPr>
              <a:t>https://www.w3schools.com/cssref/trysel.asp</a:t>
            </a: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19F41DBE-9BAA-D24F-A871-4486F2397CC7}"/>
              </a:ext>
            </a:extLst>
          </p:cNvPr>
          <p:cNvPicPr>
            <a:picLocks noChangeAspect="1"/>
          </p:cNvPicPr>
          <p:nvPr/>
        </p:nvPicPr>
        <p:blipFill>
          <a:blip r:embed="rId7"/>
          <a:stretch>
            <a:fillRect/>
          </a:stretch>
        </p:blipFill>
        <p:spPr>
          <a:xfrm>
            <a:off x="416939" y="1469860"/>
            <a:ext cx="7949220" cy="2700696"/>
          </a:xfrm>
          <a:prstGeom prst="rect">
            <a:avLst/>
          </a:prstGeom>
        </p:spPr>
      </p:pic>
    </p:spTree>
    <p:extLst>
      <p:ext uri="{BB962C8B-B14F-4D97-AF65-F5344CB8AC3E}">
        <p14:creationId xmlns:p14="http://schemas.microsoft.com/office/powerpoint/2010/main" val="189190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D968902A-F7A9-48C0-ADCA-7911955B0428}"/>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DDED32B3-A3D9-473F-AEF5-80804B2DF809}"/>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34CDEACC-2789-4321-82F5-C1BD28B40E51}"/>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CE411AD0-B6EC-4217-9DAB-562ABC1C0743}"/>
              </a:ext>
            </a:extLst>
          </p:cNvPr>
          <p:cNvSpPr txBox="1"/>
          <p:nvPr/>
        </p:nvSpPr>
        <p:spPr>
          <a:xfrm>
            <a:off x="340238" y="276447"/>
            <a:ext cx="5619892" cy="523220"/>
          </a:xfrm>
          <a:prstGeom prst="rect">
            <a:avLst/>
          </a:prstGeom>
          <a:noFill/>
        </p:spPr>
        <p:txBody>
          <a:bodyPr wrap="square" rtlCol="0">
            <a:spAutoFit/>
          </a:bodyPr>
          <a:lstStyle/>
          <a:p>
            <a:r>
              <a:rPr lang="en-US" sz="2800" b="1" dirty="0" err="1">
                <a:effectLst/>
                <a:latin typeface="Arial" panose="020B0604020202020204" pitchFamily="34" charset="0"/>
                <a:ea typeface="Calibri" panose="020F0502020204030204" pitchFamily="34" charset="0"/>
                <a:cs typeface="Arial" panose="020B0604020202020204" pitchFamily="34" charset="0"/>
              </a:rPr>
              <a:t>Menambahkan</a:t>
            </a:r>
            <a:r>
              <a:rPr lang="en-US" sz="2800" b="1" dirty="0">
                <a:effectLst/>
                <a:latin typeface="Arial" panose="020B0604020202020204" pitchFamily="34" charset="0"/>
                <a:ea typeface="Calibri" panose="020F0502020204030204" pitchFamily="34" charset="0"/>
                <a:cs typeface="Arial" panose="020B0604020202020204" pitchFamily="34" charset="0"/>
              </a:rPr>
              <a:t> CSS </a:t>
            </a:r>
            <a:endParaRPr lang="en-ID"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BD5E0EA-95D3-4172-9501-8EE0EA889B7A}"/>
              </a:ext>
            </a:extLst>
          </p:cNvPr>
          <p:cNvSpPr txBox="1"/>
          <p:nvPr/>
        </p:nvSpPr>
        <p:spPr>
          <a:xfrm>
            <a:off x="850604" y="1190847"/>
            <a:ext cx="5619891" cy="1830245"/>
          </a:xfrm>
          <a:prstGeom prst="rect">
            <a:avLst/>
          </a:prstGeom>
          <a:noFill/>
        </p:spPr>
        <p:txBody>
          <a:bodyPr wrap="square" rtlCol="0">
            <a:spAutoFit/>
          </a:bodyPr>
          <a:lstStyle/>
          <a:p>
            <a:pPr>
              <a:lnSpc>
                <a:spcPct val="107000"/>
              </a:lnSpc>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Ada </a:t>
            </a:r>
            <a:r>
              <a:rPr lang="en-US" sz="2000" dirty="0" err="1">
                <a:effectLst/>
                <a:latin typeface="Arial" panose="020B0604020202020204" pitchFamily="34" charset="0"/>
                <a:ea typeface="Calibri" panose="020F0502020204030204" pitchFamily="34" charset="0"/>
                <a:cs typeface="Arial" panose="020B0604020202020204" pitchFamily="34" charset="0"/>
              </a:rPr>
              <a:t>tiga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cara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untuk</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menambahkan</a:t>
            </a:r>
            <a:r>
              <a:rPr lang="en-US" sz="2000" dirty="0">
                <a:effectLst/>
                <a:latin typeface="Arial" panose="020B0604020202020204" pitchFamily="34" charset="0"/>
                <a:ea typeface="Calibri" panose="020F0502020204030204" pitchFamily="34" charset="0"/>
                <a:cs typeface="Arial" panose="020B0604020202020204" pitchFamily="34" charset="0"/>
              </a:rPr>
              <a:t> CSS :</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External CSS</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Internal CSS</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Inline CSS</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endParaRPr lang="en-ID" dirty="0"/>
          </a:p>
        </p:txBody>
      </p:sp>
    </p:spTree>
    <p:extLst>
      <p:ext uri="{BB962C8B-B14F-4D97-AF65-F5344CB8AC3E}">
        <p14:creationId xmlns:p14="http://schemas.microsoft.com/office/powerpoint/2010/main" val="3244676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A7FE8DB4-65F8-45D8-AC93-D7F4ECCCB330}"/>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48F4B365-D952-4C7F-B42C-F4DF1A473939}"/>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32EE9ACB-AB39-4A77-9847-A7229AA2BB49}"/>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D09E8BF8-EE2F-436E-8EF6-242DC8F2BC47}"/>
              </a:ext>
            </a:extLst>
          </p:cNvPr>
          <p:cNvSpPr txBox="1"/>
          <p:nvPr/>
        </p:nvSpPr>
        <p:spPr>
          <a:xfrm>
            <a:off x="287079" y="264652"/>
            <a:ext cx="5694320" cy="461665"/>
          </a:xfrm>
          <a:prstGeom prst="rect">
            <a:avLst/>
          </a:prstGeom>
          <a:noFill/>
        </p:spPr>
        <p:txBody>
          <a:bodyPr wrap="square" rtlCol="0">
            <a:spAutoFit/>
          </a:bodyPr>
          <a:lstStyle/>
          <a:p>
            <a:pPr algn="ctr"/>
            <a:r>
              <a:rPr lang="en-US" sz="2400" dirty="0"/>
              <a:t>EXTERNAL</a:t>
            </a:r>
            <a:r>
              <a:rPr lang="en-US" dirty="0"/>
              <a:t> </a:t>
            </a:r>
            <a:r>
              <a:rPr lang="en-US" sz="2400" dirty="0"/>
              <a:t>CSS </a:t>
            </a:r>
            <a:endParaRPr lang="en-ID" sz="2400" dirty="0"/>
          </a:p>
        </p:txBody>
      </p:sp>
      <p:sp>
        <p:nvSpPr>
          <p:cNvPr id="9" name="TextBox 8">
            <a:extLst>
              <a:ext uri="{FF2B5EF4-FFF2-40B4-BE49-F238E27FC236}">
                <a16:creationId xmlns:a16="http://schemas.microsoft.com/office/drawing/2014/main" id="{5CCC0DCC-A3E0-4474-9025-A00AF73C999A}"/>
              </a:ext>
            </a:extLst>
          </p:cNvPr>
          <p:cNvSpPr txBox="1"/>
          <p:nvPr/>
        </p:nvSpPr>
        <p:spPr>
          <a:xfrm>
            <a:off x="194044" y="736112"/>
            <a:ext cx="8386430" cy="773673"/>
          </a:xfrm>
          <a:prstGeom prst="rect">
            <a:avLst/>
          </a:prstGeom>
          <a:noFill/>
        </p:spPr>
        <p:txBody>
          <a:bodyPr wrap="square">
            <a:spAutoFit/>
          </a:bodyPr>
          <a:lstStyle/>
          <a:p>
            <a:pPr marL="285750">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External CSS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mengubah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tampilan</a:t>
            </a:r>
            <a:r>
              <a:rPr lang="en-US" sz="1400" dirty="0">
                <a:effectLst/>
                <a:latin typeface="Calibri" panose="020F0502020204030204" pitchFamily="34" charset="0"/>
                <a:ea typeface="Calibri" panose="020F0502020204030204" pitchFamily="34" charset="0"/>
                <a:cs typeface="Times New Roman" panose="02020603050405020304" pitchFamily="18" charset="0"/>
              </a:rPr>
              <a:t> website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mengubah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hanya</a:t>
            </a:r>
            <a:r>
              <a:rPr lang="en-US" sz="14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satu</a:t>
            </a:r>
            <a:r>
              <a:rPr lang="en-US" sz="1400" dirty="0">
                <a:effectLst/>
                <a:latin typeface="Calibri" panose="020F0502020204030204" pitchFamily="34" charset="0"/>
                <a:ea typeface="Calibri" panose="020F0502020204030204" pitchFamily="34" charset="0"/>
                <a:cs typeface="Times New Roman" panose="02020603050405020304" pitchFamily="18" charset="0"/>
              </a:rPr>
              <a:t> file.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Setiap</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halaman</a:t>
            </a:r>
            <a:r>
              <a:rPr lang="en-US" sz="1400" dirty="0">
                <a:effectLst/>
                <a:latin typeface="Calibri" panose="020F0502020204030204" pitchFamily="34" charset="0"/>
                <a:ea typeface="Calibri" panose="020F0502020204030204" pitchFamily="34" charset="0"/>
                <a:cs typeface="Times New Roman" panose="02020603050405020304" pitchFamily="18" charset="0"/>
              </a:rPr>
              <a:t> HTML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memuat</a:t>
            </a:r>
            <a:r>
              <a:rPr lang="en-US" sz="1400" dirty="0">
                <a:effectLst/>
                <a:latin typeface="Calibri" panose="020F0502020204030204" pitchFamily="34" charset="0"/>
                <a:ea typeface="Calibri" panose="020F0502020204030204" pitchFamily="34" charset="0"/>
                <a:cs typeface="Times New Roman" panose="02020603050405020304" pitchFamily="18" charset="0"/>
              </a:rPr>
              <a:t> tag &lt;link&gt;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kemana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rujukan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file external style sheet. Tag &lt;link&gt;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berada</a:t>
            </a:r>
            <a:r>
              <a:rPr lang="en-US" sz="1400" dirty="0">
                <a:effectLst/>
                <a:latin typeface="Calibri" panose="020F0502020204030204" pitchFamily="34" charset="0"/>
                <a:ea typeface="Calibri" panose="020F0502020204030204" pitchFamily="34" charset="0"/>
                <a:cs typeface="Times New Roman" panose="02020603050405020304" pitchFamily="18" charset="0"/>
              </a:rPr>
              <a:t> di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400" dirty="0">
                <a:effectLst/>
                <a:latin typeface="Calibri" panose="020F0502020204030204" pitchFamily="34" charset="0"/>
                <a:ea typeface="Calibri" panose="020F0502020204030204" pitchFamily="34" charset="0"/>
                <a:cs typeface="Times New Roman" panose="02020603050405020304" pitchFamily="18" charset="0"/>
              </a:rPr>
              <a:t> tag &lt;head&gt;.</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83C9E463-77B2-4AB9-8909-45EED62433A3}"/>
              </a:ext>
            </a:extLst>
          </p:cNvPr>
          <p:cNvPicPr/>
          <p:nvPr/>
        </p:nvPicPr>
        <p:blipFill>
          <a:blip r:embed="rId5"/>
          <a:stretch>
            <a:fillRect/>
          </a:stretch>
        </p:blipFill>
        <p:spPr>
          <a:xfrm>
            <a:off x="632460" y="1582213"/>
            <a:ext cx="5576954" cy="2436894"/>
          </a:xfrm>
          <a:prstGeom prst="rect">
            <a:avLst/>
          </a:prstGeom>
        </p:spPr>
      </p:pic>
      <p:sp>
        <p:nvSpPr>
          <p:cNvPr id="12" name="TextBox 11">
            <a:extLst>
              <a:ext uri="{FF2B5EF4-FFF2-40B4-BE49-F238E27FC236}">
                <a16:creationId xmlns:a16="http://schemas.microsoft.com/office/drawing/2014/main" id="{47E83B7A-E3A0-45D4-A1E2-084E16079B35}"/>
              </a:ext>
            </a:extLst>
          </p:cNvPr>
          <p:cNvSpPr txBox="1"/>
          <p:nvPr/>
        </p:nvSpPr>
        <p:spPr>
          <a:xfrm>
            <a:off x="513020" y="4231757"/>
            <a:ext cx="7876067"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Dimana file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css</a:t>
            </a:r>
            <a:r>
              <a:rPr lang="en-US" sz="1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1400" dirty="0">
                <a:effectLst/>
                <a:latin typeface="Calibri" panose="020F0502020204030204" pitchFamily="34" charset="0"/>
                <a:ea typeface="Calibri" panose="020F0502020204030204" pitchFamily="34" charset="0"/>
                <a:cs typeface="Times New Roman" panose="02020603050405020304" pitchFamily="18" charset="0"/>
              </a:rPr>
              <a:t> external style sheet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dituliskan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ekstensi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css</a:t>
            </a:r>
            <a:r>
              <a:rPr lang="en-US" sz="1400" dirty="0">
                <a:effectLst/>
                <a:latin typeface="Calibri" panose="020F0502020204030204" pitchFamily="34" charset="0"/>
                <a:ea typeface="Calibri" panose="020F0502020204030204" pitchFamily="34" charset="0"/>
                <a:cs typeface="Times New Roman" panose="02020603050405020304" pitchFamily="18" charset="0"/>
              </a:rPr>
              <a:t> . pada file external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css</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boleh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berisi</a:t>
            </a:r>
            <a:r>
              <a:rPr lang="en-US" sz="1400" dirty="0">
                <a:effectLst/>
                <a:latin typeface="Calibri" panose="020F0502020204030204" pitchFamily="34" charset="0"/>
                <a:ea typeface="Calibri" panose="020F0502020204030204" pitchFamily="34" charset="0"/>
                <a:cs typeface="Times New Roman" panose="02020603050405020304" pitchFamily="18" charset="0"/>
              </a:rPr>
              <a:t> tag HTML.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1400" dirty="0">
                <a:effectLst/>
                <a:latin typeface="Calibri" panose="020F0502020204030204" pitchFamily="34" charset="0"/>
                <a:ea typeface="Calibri" panose="020F0502020204030204" pitchFamily="34" charset="0"/>
                <a:cs typeface="Times New Roman" panose="02020603050405020304" pitchFamily="18" charset="0"/>
              </a:rPr>
              <a:t> file external mystyle.css :</a:t>
            </a:r>
            <a:endParaRPr lang="en-ID" dirty="0"/>
          </a:p>
        </p:txBody>
      </p:sp>
    </p:spTree>
    <p:extLst>
      <p:ext uri="{BB962C8B-B14F-4D97-AF65-F5344CB8AC3E}">
        <p14:creationId xmlns:p14="http://schemas.microsoft.com/office/powerpoint/2010/main" val="3179931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504C788E-EB1D-426E-BCD4-6F2FB49B0563}"/>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67C6E1A9-BE10-4382-A4B9-718E62C2A13D}"/>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E3CD8114-4A59-4712-AF91-BC973CD71FE2}"/>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EB0FFF5E-B55A-4212-88F8-43D66F2A20E7}"/>
              </a:ext>
            </a:extLst>
          </p:cNvPr>
          <p:cNvSpPr txBox="1"/>
          <p:nvPr/>
        </p:nvSpPr>
        <p:spPr>
          <a:xfrm>
            <a:off x="287079" y="264652"/>
            <a:ext cx="5694320" cy="461665"/>
          </a:xfrm>
          <a:prstGeom prst="rect">
            <a:avLst/>
          </a:prstGeom>
          <a:noFill/>
        </p:spPr>
        <p:txBody>
          <a:bodyPr wrap="square" rtlCol="0">
            <a:spAutoFit/>
          </a:bodyPr>
          <a:lstStyle/>
          <a:p>
            <a:pPr algn="ctr"/>
            <a:r>
              <a:rPr lang="en-US" sz="2400" dirty="0"/>
              <a:t>EXTERNAL</a:t>
            </a:r>
            <a:r>
              <a:rPr lang="en-US" dirty="0"/>
              <a:t> </a:t>
            </a:r>
            <a:r>
              <a:rPr lang="en-US" sz="2400" dirty="0"/>
              <a:t>CSS LANJUTAN</a:t>
            </a:r>
            <a:endParaRPr lang="en-ID" sz="2400" dirty="0"/>
          </a:p>
        </p:txBody>
      </p:sp>
      <p:pic>
        <p:nvPicPr>
          <p:cNvPr id="8" name="Picture 7" descr="Graphical user interface, application, Word&#10;&#10;Description automatically generated">
            <a:extLst>
              <a:ext uri="{FF2B5EF4-FFF2-40B4-BE49-F238E27FC236}">
                <a16:creationId xmlns:a16="http://schemas.microsoft.com/office/drawing/2014/main" id="{9C669E8B-D4DB-4067-BC80-EA3C4BDF1EF2}"/>
              </a:ext>
            </a:extLst>
          </p:cNvPr>
          <p:cNvPicPr/>
          <p:nvPr/>
        </p:nvPicPr>
        <p:blipFill>
          <a:blip r:embed="rId5">
            <a:extLst>
              <a:ext uri="{28A0092B-C50C-407E-A947-70E740481C1C}">
                <a14:useLocalDpi xmlns:a14="http://schemas.microsoft.com/office/drawing/2010/main" val="0"/>
              </a:ext>
            </a:extLst>
          </a:blip>
          <a:stretch>
            <a:fillRect/>
          </a:stretch>
        </p:blipFill>
        <p:spPr>
          <a:xfrm>
            <a:off x="695982" y="829797"/>
            <a:ext cx="5938734" cy="1966566"/>
          </a:xfrm>
          <a:prstGeom prst="rect">
            <a:avLst/>
          </a:prstGeom>
        </p:spPr>
      </p:pic>
      <p:sp>
        <p:nvSpPr>
          <p:cNvPr id="10" name="TextBox 9">
            <a:extLst>
              <a:ext uri="{FF2B5EF4-FFF2-40B4-BE49-F238E27FC236}">
                <a16:creationId xmlns:a16="http://schemas.microsoft.com/office/drawing/2014/main" id="{78A51C3B-6F35-4ECE-8DBA-27A38B898632}"/>
              </a:ext>
            </a:extLst>
          </p:cNvPr>
          <p:cNvSpPr txBox="1"/>
          <p:nvPr/>
        </p:nvSpPr>
        <p:spPr>
          <a:xfrm>
            <a:off x="895793" y="3022860"/>
            <a:ext cx="5938734" cy="1310552"/>
          </a:xfrm>
          <a:prstGeom prst="rect">
            <a:avLst/>
          </a:prstGeom>
          <a:noFill/>
        </p:spPr>
        <p:txBody>
          <a:bodyPr wrap="square">
            <a:spAutoFit/>
          </a:bodyPr>
          <a:lstStyle/>
          <a:p>
            <a:pPr marL="28575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Catatan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28575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Jangan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spasi</a:t>
            </a:r>
            <a:r>
              <a:rPr lang="en-US" sz="1400" dirty="0">
                <a:effectLst/>
                <a:latin typeface="Calibri" panose="020F0502020204030204" pitchFamily="34" charset="0"/>
                <a:ea typeface="Calibri" panose="020F0502020204030204" pitchFamily="34" charset="0"/>
                <a:cs typeface="Times New Roman" panose="02020603050405020304" pitchFamily="18" charset="0"/>
              </a:rPr>
              <a:t> pada property value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unitnya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Misalnya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Margin-left: 20 px (salah)</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285750">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Margin-left: 20px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benar</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D" dirty="0"/>
          </a:p>
        </p:txBody>
      </p:sp>
    </p:spTree>
    <p:extLst>
      <p:ext uri="{BB962C8B-B14F-4D97-AF65-F5344CB8AC3E}">
        <p14:creationId xmlns:p14="http://schemas.microsoft.com/office/powerpoint/2010/main" val="206433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10" name="Google Shape;110;p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a:stretch/>
        </p:blipFill>
        <p:spPr>
          <a:xfrm>
            <a:off x="8134144" y="4517885"/>
            <a:ext cx="1019991" cy="646331"/>
          </a:xfrm>
          <a:prstGeom prst="rect">
            <a:avLst/>
          </a:prstGeom>
          <a:noFill/>
          <a:ln>
            <a:noFill/>
          </a:ln>
        </p:spPr>
      </p:pic>
      <p:sp>
        <p:nvSpPr>
          <p:cNvPr id="113" name="Google Shape;113;p2"/>
          <p:cNvSpPr/>
          <p:nvPr/>
        </p:nvSpPr>
        <p:spPr>
          <a:xfrm>
            <a:off x="331181" y="118750"/>
            <a:ext cx="565021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2060"/>
                </a:solidFill>
                <a:latin typeface="Arial"/>
                <a:ea typeface="Arial"/>
                <a:cs typeface="Arial"/>
                <a:sym typeface="Arial"/>
              </a:rPr>
              <a:t>Implementasi Rancangan User Interface Pelatihan</a:t>
            </a:r>
            <a:endParaRPr sz="1800" b="1" i="0" u="none" strike="noStrike" cap="none">
              <a:solidFill>
                <a:srgbClr val="002060"/>
              </a:solidFill>
              <a:latin typeface="Arial"/>
              <a:ea typeface="Arial"/>
              <a:cs typeface="Arial"/>
              <a:sym typeface="Arial"/>
            </a:endParaRPr>
          </a:p>
        </p:txBody>
      </p:sp>
      <p:sp>
        <p:nvSpPr>
          <p:cNvPr id="114" name="Google Shape;114;p2"/>
          <p:cNvSpPr/>
          <p:nvPr/>
        </p:nvSpPr>
        <p:spPr>
          <a:xfrm>
            <a:off x="331180" y="876953"/>
            <a:ext cx="8464028" cy="41857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latin typeface="Cambria"/>
                <a:ea typeface="Cambria"/>
                <a:cs typeface="Cambria"/>
                <a:sym typeface="Cambria"/>
              </a:rPr>
              <a:t>Deskripsi Singkat mengenai Topik</a:t>
            </a:r>
            <a:endParaRPr sz="1400" b="1"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i="0" u="none" strike="noStrike" cap="none">
                <a:latin typeface="Cambria"/>
                <a:ea typeface="Cambria"/>
                <a:cs typeface="Cambria"/>
                <a:sym typeface="Cambria"/>
              </a:rPr>
              <a:t>Implementasi Perancangan Tampilan UI </a:t>
            </a:r>
            <a:endParaRPr>
              <a:latin typeface="Cambria"/>
              <a:ea typeface="Cambria"/>
              <a:cs typeface="Cambria"/>
              <a:sym typeface="Cambria"/>
            </a:endParaRPr>
          </a:p>
          <a:p>
            <a:pPr marL="0" marR="0" lvl="0" indent="0" algn="l" rtl="0">
              <a:lnSpc>
                <a:spcPct val="100000"/>
              </a:lnSpc>
              <a:spcBef>
                <a:spcPts val="0"/>
              </a:spcBef>
              <a:spcAft>
                <a:spcPts val="0"/>
              </a:spcAft>
              <a:buNone/>
            </a:pPr>
            <a:endParaRPr sz="140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latin typeface="Cambria"/>
                <a:ea typeface="Cambria"/>
                <a:cs typeface="Cambria"/>
                <a:sym typeface="Cambria"/>
              </a:rPr>
              <a:t>Tujuan Pelatihan</a:t>
            </a:r>
            <a:endParaRPr sz="1400" b="1"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i="0" u="none" strike="noStrike" cap="none">
                <a:latin typeface="Cambria"/>
                <a:ea typeface="Cambria"/>
                <a:cs typeface="Cambria"/>
                <a:sym typeface="Cambria"/>
              </a:rPr>
              <a:t>Mengimplementasikan Perancangan Tampilan UI</a:t>
            </a:r>
            <a:endParaRPr>
              <a:latin typeface="Cambria"/>
              <a:ea typeface="Cambria"/>
              <a:cs typeface="Cambria"/>
              <a:sym typeface="Cambria"/>
            </a:endParaRPr>
          </a:p>
          <a:p>
            <a:pPr marL="0" marR="0" lvl="0" indent="0" algn="l" rtl="0">
              <a:lnSpc>
                <a:spcPct val="100000"/>
              </a:lnSpc>
              <a:spcBef>
                <a:spcPts val="0"/>
              </a:spcBef>
              <a:spcAft>
                <a:spcPts val="0"/>
              </a:spcAft>
              <a:buNone/>
            </a:pPr>
            <a:endParaRPr sz="140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latin typeface="Cambria"/>
                <a:ea typeface="Cambria"/>
                <a:cs typeface="Cambria"/>
                <a:sym typeface="Cambria"/>
              </a:rPr>
              <a:t>Materi Yang akan disampaikan:</a:t>
            </a:r>
            <a:endParaRPr b="1">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Implementasi Perancangan UI</a:t>
            </a:r>
            <a:endParaRPr>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Perancangan Menu, Layout dan Form Fill</a:t>
            </a:r>
            <a:endParaRPr>
              <a:latin typeface="Cambria"/>
              <a:ea typeface="Cambria"/>
              <a:cs typeface="Cambria"/>
              <a:sym typeface="Cambria"/>
            </a:endParaRPr>
          </a:p>
          <a:p>
            <a:pPr marL="342900" marR="0" lvl="0" indent="-254000" algn="l" rtl="0">
              <a:lnSpc>
                <a:spcPct val="100000"/>
              </a:lnSpc>
              <a:spcBef>
                <a:spcPts val="0"/>
              </a:spcBef>
              <a:spcAft>
                <a:spcPts val="0"/>
              </a:spcAft>
              <a:buClr>
                <a:srgbClr val="000000"/>
              </a:buClr>
              <a:buSzPts val="1400"/>
              <a:buFont typeface="Arial"/>
              <a:buNone/>
            </a:pPr>
            <a:endParaRPr sz="140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latin typeface="Cambria"/>
                <a:ea typeface="Cambria"/>
                <a:cs typeface="Cambria"/>
                <a:sym typeface="Cambria"/>
              </a:rPr>
              <a:t>Tugas :</a:t>
            </a:r>
            <a:endParaRPr b="1">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Membuat Radio Button dan Button Choice</a:t>
            </a:r>
            <a:endParaRPr>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Membuat Check Box dan Combo Box</a:t>
            </a:r>
            <a:endParaRPr>
              <a:latin typeface="Cambria"/>
              <a:ea typeface="Cambria"/>
              <a:cs typeface="Cambria"/>
              <a:sym typeface="Cambria"/>
            </a:endParaRPr>
          </a:p>
          <a:p>
            <a:pPr marL="0" marR="0" lvl="0" indent="0" algn="l" rtl="0">
              <a:lnSpc>
                <a:spcPct val="100000"/>
              </a:lnSpc>
              <a:spcBef>
                <a:spcPts val="0"/>
              </a:spcBef>
              <a:spcAft>
                <a:spcPts val="0"/>
              </a:spcAft>
              <a:buNone/>
            </a:pPr>
            <a:endParaRPr sz="140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r>
              <a:rPr lang="en-US" sz="1400" b="1" i="0" u="none" strike="noStrike" cap="none">
                <a:latin typeface="Cambria"/>
                <a:ea typeface="Cambria"/>
                <a:cs typeface="Cambria"/>
                <a:sym typeface="Cambria"/>
              </a:rPr>
              <a:t>Outcome/Capaian Pelatihan</a:t>
            </a:r>
            <a:endParaRPr sz="1400" b="1" i="0" u="none" strike="noStrike" cap="none">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Peserta dapat membuat sistem menu pada website</a:t>
            </a:r>
            <a:endParaRPr>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Peserta dapat membuat layout website</a:t>
            </a:r>
            <a:endParaRPr>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Peserta dapat membuat form fill-In pada website</a:t>
            </a:r>
            <a:endParaRPr>
              <a:latin typeface="Cambria"/>
              <a:ea typeface="Cambria"/>
              <a:cs typeface="Cambria"/>
              <a:sym typeface="Cambria"/>
            </a:endParaRPr>
          </a:p>
          <a:p>
            <a:pPr marL="457200" marR="0" lvl="0" indent="-317500" algn="l" rtl="0">
              <a:lnSpc>
                <a:spcPct val="100000"/>
              </a:lnSpc>
              <a:spcBef>
                <a:spcPts val="0"/>
              </a:spcBef>
              <a:spcAft>
                <a:spcPts val="0"/>
              </a:spcAft>
              <a:buSzPts val="1400"/>
              <a:buFont typeface="Cambria"/>
              <a:buAutoNum type="arabicPeriod"/>
            </a:pPr>
            <a:r>
              <a:rPr lang="en-US" sz="1400" i="0" u="none" strike="noStrike" cap="none">
                <a:latin typeface="Cambria"/>
                <a:ea typeface="Cambria"/>
                <a:cs typeface="Cambria"/>
                <a:sym typeface="Cambria"/>
              </a:rPr>
              <a:t>Peserta dapat membuat sistem menu, layout dan form fill-in dengan menggunakan bootstrap</a:t>
            </a:r>
            <a:endParaRPr sz="1400" i="0" u="none" strike="noStrike" cap="none">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46CA0C2D-4FE3-4360-9ADE-79CB697D9D8C}"/>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BF513258-DE9D-43F7-AFEC-B1758FF89080}"/>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BDC8A41E-BAD6-429C-8A7F-CCA2D69D7570}"/>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FF39918F-04F5-48FA-854C-51F16B3A11C8}"/>
              </a:ext>
            </a:extLst>
          </p:cNvPr>
          <p:cNvSpPr txBox="1"/>
          <p:nvPr/>
        </p:nvSpPr>
        <p:spPr>
          <a:xfrm>
            <a:off x="287079" y="264652"/>
            <a:ext cx="5694320" cy="461665"/>
          </a:xfrm>
          <a:prstGeom prst="rect">
            <a:avLst/>
          </a:prstGeom>
          <a:noFill/>
        </p:spPr>
        <p:txBody>
          <a:bodyPr wrap="square" rtlCol="0">
            <a:spAutoFit/>
          </a:bodyPr>
          <a:lstStyle/>
          <a:p>
            <a:pPr algn="ctr"/>
            <a:r>
              <a:rPr lang="en-US" sz="2400" dirty="0"/>
              <a:t>INTERNAL</a:t>
            </a:r>
            <a:r>
              <a:rPr lang="en-US" dirty="0"/>
              <a:t> </a:t>
            </a:r>
            <a:r>
              <a:rPr lang="en-US" sz="2400" dirty="0"/>
              <a:t>CSS </a:t>
            </a:r>
            <a:endParaRPr lang="en-ID" sz="2400" dirty="0"/>
          </a:p>
        </p:txBody>
      </p:sp>
      <p:sp>
        <p:nvSpPr>
          <p:cNvPr id="9" name="TextBox 8">
            <a:extLst>
              <a:ext uri="{FF2B5EF4-FFF2-40B4-BE49-F238E27FC236}">
                <a16:creationId xmlns:a16="http://schemas.microsoft.com/office/drawing/2014/main" id="{3CF971B3-0A88-4EFC-9CFE-7097352B5BCB}"/>
              </a:ext>
            </a:extLst>
          </p:cNvPr>
          <p:cNvSpPr txBox="1"/>
          <p:nvPr/>
        </p:nvSpPr>
        <p:spPr>
          <a:xfrm>
            <a:off x="505047" y="758216"/>
            <a:ext cx="7873409" cy="738664"/>
          </a:xfrm>
          <a:prstGeom prst="rect">
            <a:avLst/>
          </a:prstGeom>
          <a:noFill/>
        </p:spPr>
        <p:txBody>
          <a:bodyPr wrap="square">
            <a:spAutoFit/>
          </a:bodyPr>
          <a:lstStyle/>
          <a:p>
            <a:r>
              <a:rPr lang="en-US" sz="1400" dirty="0">
                <a:effectLst/>
                <a:latin typeface="Arial" panose="020B0604020202020204" pitchFamily="34" charset="0"/>
                <a:ea typeface="Calibri" panose="020F0502020204030204" pitchFamily="34" charset="0"/>
                <a:cs typeface="Arial" panose="020B0604020202020204" pitchFamily="34" charset="0"/>
              </a:rPr>
              <a:t>Internal style sheet </a:t>
            </a:r>
            <a:r>
              <a:rPr lang="en-US" sz="1400" dirty="0" err="1">
                <a:effectLst/>
                <a:latin typeface="Arial" panose="020B0604020202020204" pitchFamily="34" charset="0"/>
                <a:ea typeface="Calibri" panose="020F0502020204030204" pitchFamily="34" charset="0"/>
                <a:cs typeface="Arial" panose="020B0604020202020204" pitchFamily="34" charset="0"/>
              </a:rPr>
              <a:t>digunakan</a:t>
            </a:r>
            <a:r>
              <a:rPr lang="en-US" sz="1400" dirty="0">
                <a:effectLst/>
                <a:latin typeface="Arial" panose="020B0604020202020204" pitchFamily="34" charset="0"/>
                <a:ea typeface="Calibri" panose="020F0502020204030204" pitchFamily="34" charset="0"/>
                <a:cs typeface="Arial" panose="020B0604020202020204" pitchFamily="34" charset="0"/>
              </a:rPr>
              <a:t> pada </a:t>
            </a:r>
            <a:r>
              <a:rPr lang="en-US" sz="1400" dirty="0" err="1">
                <a:effectLst/>
                <a:latin typeface="Arial" panose="020B0604020202020204" pitchFamily="34" charset="0"/>
                <a:ea typeface="Calibri" panose="020F0502020204030204" pitchFamily="34" charset="0"/>
                <a:cs typeface="Arial" panose="020B0604020202020204" pitchFamily="34" charset="0"/>
              </a:rPr>
              <a:t>setiap</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halaman</a:t>
            </a:r>
            <a:r>
              <a:rPr lang="en-US" sz="1400" dirty="0">
                <a:effectLst/>
                <a:latin typeface="Arial" panose="020B0604020202020204" pitchFamily="34" charset="0"/>
                <a:ea typeface="Calibri" panose="020F0502020204030204" pitchFamily="34" charset="0"/>
                <a:cs typeface="Arial" panose="020B0604020202020204" pitchFamily="34" charset="0"/>
              </a:rPr>
              <a:t> HTML </a:t>
            </a:r>
            <a:r>
              <a:rPr lang="en-US" sz="1400" dirty="0" err="1">
                <a:effectLst/>
                <a:latin typeface="Arial" panose="020B0604020202020204" pitchFamily="34" charset="0"/>
                <a:ea typeface="Calibri" panose="020F0502020204030204" pitchFamily="34" charset="0"/>
                <a:cs typeface="Arial" panose="020B0604020202020204" pitchFamily="34" charset="0"/>
              </a:rPr>
              <a:t>dengan</a:t>
            </a:r>
            <a:r>
              <a:rPr lang="en-US" sz="1400" dirty="0">
                <a:effectLst/>
                <a:latin typeface="Arial" panose="020B0604020202020204" pitchFamily="34" charset="0"/>
                <a:ea typeface="Calibri" panose="020F0502020204030204" pitchFamily="34" charset="0"/>
                <a:cs typeface="Arial" panose="020B0604020202020204" pitchFamily="34" charset="0"/>
              </a:rPr>
              <a:t> style </a:t>
            </a:r>
            <a:r>
              <a:rPr lang="en-US" sz="1400" dirty="0" err="1">
                <a:effectLst/>
                <a:latin typeface="Arial" panose="020B0604020202020204" pitchFamily="34" charset="0"/>
                <a:ea typeface="Calibri" panose="020F0502020204030204" pitchFamily="34" charset="0"/>
                <a:cs typeface="Arial" panose="020B0604020202020204" pitchFamily="34" charset="0"/>
              </a:rPr>
              <a:t>keunikannya</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sendiri</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Dalam</a:t>
            </a:r>
            <a:r>
              <a:rPr lang="en-US" sz="1400" dirty="0">
                <a:effectLst/>
                <a:latin typeface="Arial" panose="020B0604020202020204" pitchFamily="34" charset="0"/>
                <a:ea typeface="Calibri" panose="020F0502020204030204" pitchFamily="34" charset="0"/>
                <a:cs typeface="Arial" panose="020B0604020202020204" pitchFamily="34" charset="0"/>
              </a:rPr>
              <a:t> internal CSS </a:t>
            </a:r>
            <a:r>
              <a:rPr lang="en-US" sz="1400" dirty="0" err="1">
                <a:effectLst/>
                <a:latin typeface="Arial" panose="020B0604020202020204" pitchFamily="34" charset="0"/>
                <a:ea typeface="Calibri" panose="020F0502020204030204" pitchFamily="34" charset="0"/>
                <a:cs typeface="Arial" panose="020B0604020202020204" pitchFamily="34" charset="0"/>
              </a:rPr>
              <a:t>digunakan</a:t>
            </a:r>
            <a:r>
              <a:rPr lang="en-US" sz="1400" dirty="0">
                <a:effectLst/>
                <a:latin typeface="Arial" panose="020B0604020202020204" pitchFamily="34" charset="0"/>
                <a:ea typeface="Calibri" panose="020F0502020204030204" pitchFamily="34" charset="0"/>
                <a:cs typeface="Arial" panose="020B0604020202020204" pitchFamily="34" charset="0"/>
              </a:rPr>
              <a:t> tag &lt;style &gt; di </a:t>
            </a:r>
            <a:r>
              <a:rPr lang="en-US" sz="1400" dirty="0" err="1">
                <a:effectLst/>
                <a:latin typeface="Arial" panose="020B0604020202020204" pitchFamily="34" charset="0"/>
                <a:ea typeface="Calibri" panose="020F0502020204030204" pitchFamily="34" charset="0"/>
                <a:cs typeface="Arial" panose="020B0604020202020204" pitchFamily="34" charset="0"/>
              </a:rPr>
              <a:t>dalam</a:t>
            </a:r>
            <a:r>
              <a:rPr lang="en-US" sz="1400" dirty="0">
                <a:effectLst/>
                <a:latin typeface="Arial" panose="020B0604020202020204" pitchFamily="34" charset="0"/>
                <a:ea typeface="Calibri" panose="020F0502020204030204" pitchFamily="34" charset="0"/>
                <a:cs typeface="Arial" panose="020B0604020202020204" pitchFamily="34" charset="0"/>
              </a:rPr>
              <a:t> tag &lt;head&gt; </a:t>
            </a:r>
            <a:r>
              <a:rPr lang="en-US" sz="1400" dirty="0" err="1">
                <a:effectLst/>
                <a:latin typeface="Arial" panose="020B0604020202020204" pitchFamily="34" charset="0"/>
                <a:ea typeface="Calibri" panose="020F0502020204030204" pitchFamily="34" charset="0"/>
                <a:cs typeface="Arial" panose="020B0604020202020204" pitchFamily="34" charset="0"/>
              </a:rPr>
              <a:t>untuk</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menlakukan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kostumisasi</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tampilan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halaman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tersebut</a:t>
            </a:r>
            <a:r>
              <a:rPr lang="en-US" sz="1400" dirty="0">
                <a:effectLst/>
                <a:latin typeface="Arial" panose="020B0604020202020204" pitchFamily="34" charset="0"/>
                <a:ea typeface="Calibri" panose="020F0502020204030204" pitchFamily="34" charset="0"/>
                <a:cs typeface="Arial" panose="020B0604020202020204" pitchFamily="34" charset="0"/>
              </a:rPr>
              <a:t>.</a:t>
            </a:r>
            <a:endParaRPr lang="en-ID" dirty="0">
              <a:latin typeface="Arial" panose="020B0604020202020204" pitchFamily="34" charset="0"/>
              <a:cs typeface="Arial" panose="020B0604020202020204"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B6CCF2A2-D51B-4335-89CE-02311B4DB390}"/>
              </a:ext>
            </a:extLst>
          </p:cNvPr>
          <p:cNvPicPr/>
          <p:nvPr/>
        </p:nvPicPr>
        <p:blipFill>
          <a:blip r:embed="rId5">
            <a:extLst>
              <a:ext uri="{28A0092B-C50C-407E-A947-70E740481C1C}">
                <a14:useLocalDpi xmlns:a14="http://schemas.microsoft.com/office/drawing/2010/main" val="0"/>
              </a:ext>
            </a:extLst>
          </a:blip>
          <a:stretch>
            <a:fillRect/>
          </a:stretch>
        </p:blipFill>
        <p:spPr>
          <a:xfrm>
            <a:off x="1104988" y="1496880"/>
            <a:ext cx="5912499" cy="3573780"/>
          </a:xfrm>
          <a:prstGeom prst="rect">
            <a:avLst/>
          </a:prstGeom>
        </p:spPr>
      </p:pic>
    </p:spTree>
    <p:extLst>
      <p:ext uri="{BB962C8B-B14F-4D97-AF65-F5344CB8AC3E}">
        <p14:creationId xmlns:p14="http://schemas.microsoft.com/office/powerpoint/2010/main" val="3075171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CDF7AE-981B-40C1-A62B-2BF5F5BCD449}"/>
              </a:ext>
            </a:extLst>
          </p:cNvPr>
          <p:cNvSpPr txBox="1"/>
          <p:nvPr/>
        </p:nvSpPr>
        <p:spPr>
          <a:xfrm>
            <a:off x="287079" y="264652"/>
            <a:ext cx="5694320" cy="461665"/>
          </a:xfrm>
          <a:prstGeom prst="rect">
            <a:avLst/>
          </a:prstGeom>
          <a:noFill/>
        </p:spPr>
        <p:txBody>
          <a:bodyPr wrap="square" rtlCol="0">
            <a:spAutoFit/>
          </a:bodyPr>
          <a:lstStyle/>
          <a:p>
            <a:pPr algn="ctr"/>
            <a:r>
              <a:rPr lang="en-US" sz="2400" dirty="0"/>
              <a:t>INLINE</a:t>
            </a:r>
            <a:r>
              <a:rPr lang="en-US" dirty="0"/>
              <a:t> </a:t>
            </a:r>
            <a:r>
              <a:rPr lang="en-US" sz="2400" dirty="0"/>
              <a:t>CSS </a:t>
            </a:r>
            <a:endParaRPr lang="en-ID" sz="2400" dirty="0"/>
          </a:p>
        </p:txBody>
      </p:sp>
      <p:pic>
        <p:nvPicPr>
          <p:cNvPr id="5" name="Google Shape;203;p26">
            <a:extLst>
              <a:ext uri="{FF2B5EF4-FFF2-40B4-BE49-F238E27FC236}">
                <a16:creationId xmlns:a16="http://schemas.microsoft.com/office/drawing/2014/main" id="{F66C9B74-0F82-4ECD-85F3-E39AAF9A69BF}"/>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6" name="Google Shape;205;p26">
            <a:extLst>
              <a:ext uri="{FF2B5EF4-FFF2-40B4-BE49-F238E27FC236}">
                <a16:creationId xmlns:a16="http://schemas.microsoft.com/office/drawing/2014/main" id="{6DC17905-BD4A-41B9-837E-CEB07427B370}"/>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7" name="Google Shape;206;p26">
            <a:extLst>
              <a:ext uri="{FF2B5EF4-FFF2-40B4-BE49-F238E27FC236}">
                <a16:creationId xmlns:a16="http://schemas.microsoft.com/office/drawing/2014/main" id="{C86872AC-AAA8-47B8-BD1A-C6BEBCB0BB54}"/>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9" name="TextBox 8">
            <a:extLst>
              <a:ext uri="{FF2B5EF4-FFF2-40B4-BE49-F238E27FC236}">
                <a16:creationId xmlns:a16="http://schemas.microsoft.com/office/drawing/2014/main" id="{89D78FCE-8FDF-438C-8CAE-3B2BDBD626E8}"/>
              </a:ext>
            </a:extLst>
          </p:cNvPr>
          <p:cNvSpPr txBox="1"/>
          <p:nvPr/>
        </p:nvSpPr>
        <p:spPr>
          <a:xfrm>
            <a:off x="331182" y="726317"/>
            <a:ext cx="7713628" cy="767133"/>
          </a:xfrm>
          <a:prstGeom prst="rect">
            <a:avLst/>
          </a:prstGeom>
          <a:noFill/>
        </p:spPr>
        <p:txBody>
          <a:bodyPr wrap="square">
            <a:spAutoFit/>
          </a:bodyPr>
          <a:lstStyle/>
          <a:p>
            <a:pPr marL="457200" algn="just">
              <a:lnSpc>
                <a:spcPct val="107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Inline style sheet </a:t>
            </a:r>
            <a:r>
              <a:rPr lang="en-US" sz="1400" dirty="0" err="1">
                <a:effectLst/>
                <a:latin typeface="Arial" panose="020B0604020202020204" pitchFamily="34" charset="0"/>
                <a:ea typeface="Calibri" panose="020F0502020204030204" pitchFamily="34" charset="0"/>
                <a:cs typeface="Arial" panose="020B0604020202020204" pitchFamily="34" charset="0"/>
              </a:rPr>
              <a:t>digunakan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untuk</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membuat</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kostumisasi</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tampilan</a:t>
            </a:r>
            <a:r>
              <a:rPr lang="en-US" sz="1400" dirty="0">
                <a:effectLst/>
                <a:latin typeface="Arial" panose="020B0604020202020204" pitchFamily="34" charset="0"/>
                <a:ea typeface="Calibri" panose="020F0502020204030204" pitchFamily="34" charset="0"/>
                <a:cs typeface="Arial" panose="020B0604020202020204" pitchFamily="34" charset="0"/>
              </a:rPr>
              <a:t> di </a:t>
            </a:r>
            <a:r>
              <a:rPr lang="en-US" sz="1400" dirty="0" err="1">
                <a:effectLst/>
                <a:latin typeface="Arial" panose="020B0604020202020204" pitchFamily="34" charset="0"/>
                <a:ea typeface="Calibri" panose="020F0502020204030204" pitchFamily="34" charset="0"/>
                <a:cs typeface="Arial" panose="020B0604020202020204" pitchFamily="34" charset="0"/>
              </a:rPr>
              <a:t>setiap</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elemen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dengan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cara</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menambhakan</a:t>
            </a:r>
            <a:r>
              <a:rPr lang="en-US" sz="1400" dirty="0">
                <a:effectLst/>
                <a:latin typeface="Arial" panose="020B0604020202020204" pitchFamily="34" charset="0"/>
                <a:ea typeface="Calibri" panose="020F0502020204030204" pitchFamily="34" charset="0"/>
                <a:cs typeface="Arial" panose="020B0604020202020204" pitchFamily="34" charset="0"/>
              </a:rPr>
              <a:t> style </a:t>
            </a:r>
            <a:r>
              <a:rPr lang="en-US" sz="1400" dirty="0" err="1">
                <a:effectLst/>
                <a:latin typeface="Arial" panose="020B0604020202020204" pitchFamily="34" charset="0"/>
                <a:ea typeface="Calibri" panose="020F0502020204030204" pitchFamily="34" charset="0"/>
                <a:cs typeface="Arial" panose="020B0604020202020204" pitchFamily="34" charset="0"/>
              </a:rPr>
              <a:t>atribut</a:t>
            </a:r>
            <a:r>
              <a:rPr lang="en-US" sz="1400" dirty="0">
                <a:effectLst/>
                <a:latin typeface="Arial" panose="020B0604020202020204" pitchFamily="34" charset="0"/>
                <a:ea typeface="Calibri" panose="020F0502020204030204" pitchFamily="34" charset="0"/>
                <a:cs typeface="Arial" panose="020B0604020202020204" pitchFamily="34" charset="0"/>
              </a:rPr>
              <a:t> yang </a:t>
            </a:r>
            <a:r>
              <a:rPr lang="en-US" sz="1400" dirty="0" err="1">
                <a:effectLst/>
                <a:latin typeface="Arial" panose="020B0604020202020204" pitchFamily="34" charset="0"/>
                <a:ea typeface="Calibri" panose="020F0502020204030204" pitchFamily="34" charset="0"/>
                <a:cs typeface="Arial" panose="020B0604020202020204" pitchFamily="34" charset="0"/>
              </a:rPr>
              <a:t>diperlukan</a:t>
            </a:r>
            <a:r>
              <a:rPr lang="en-US" sz="1400" dirty="0">
                <a:effectLst/>
                <a:latin typeface="Arial" panose="020B0604020202020204" pitchFamily="34" charset="0"/>
                <a:ea typeface="Calibri" panose="020F0502020204030204" pitchFamily="34" charset="0"/>
                <a:cs typeface="Arial" panose="020B0604020202020204" pitchFamily="34" charset="0"/>
              </a:rPr>
              <a:t> pada </a:t>
            </a:r>
            <a:r>
              <a:rPr lang="en-US" sz="1400" dirty="0" err="1">
                <a:effectLst/>
                <a:latin typeface="Arial" panose="020B0604020202020204" pitchFamily="34" charset="0"/>
                <a:ea typeface="Calibri" panose="020F0502020204030204" pitchFamily="34" charset="0"/>
                <a:cs typeface="Arial" panose="020B0604020202020204" pitchFamily="34" charset="0"/>
              </a:rPr>
              <a:t>setiap</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elemen</a:t>
            </a:r>
            <a:r>
              <a:rPr lang="en-US" sz="1400" dirty="0">
                <a:effectLst/>
                <a:latin typeface="Arial" panose="020B0604020202020204" pitchFamily="34" charset="0"/>
                <a:ea typeface="Calibri" panose="020F0502020204030204" pitchFamily="34" charset="0"/>
                <a:cs typeface="Arial" panose="020B0604020202020204" pitchFamily="34" charset="0"/>
              </a:rPr>
              <a:t> di </a:t>
            </a:r>
            <a:r>
              <a:rPr lang="en-US" sz="1400" dirty="0" err="1">
                <a:effectLst/>
                <a:latin typeface="Arial" panose="020B0604020202020204" pitchFamily="34" charset="0"/>
                <a:ea typeface="Calibri" panose="020F0502020204030204" pitchFamily="34" charset="0"/>
                <a:cs typeface="Arial" panose="020B0604020202020204" pitchFamily="34" charset="0"/>
              </a:rPr>
              <a:t>halaman</a:t>
            </a:r>
            <a:r>
              <a:rPr lang="en-US" sz="1400" dirty="0">
                <a:effectLst/>
                <a:latin typeface="Arial" panose="020B0604020202020204" pitchFamily="34" charset="0"/>
                <a:ea typeface="Calibri" panose="020F0502020204030204" pitchFamily="34" charset="0"/>
                <a:cs typeface="Arial" panose="020B0604020202020204" pitchFamily="34" charset="0"/>
              </a:rPr>
              <a:t> HTML.</a:t>
            </a:r>
            <a:endParaRPr lang="en-ID" sz="1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0" name="Picture 9" descr="Graphical user interface, text, application, email&#10;&#10;Description automatically generated">
            <a:extLst>
              <a:ext uri="{FF2B5EF4-FFF2-40B4-BE49-F238E27FC236}">
                <a16:creationId xmlns:a16="http://schemas.microsoft.com/office/drawing/2014/main" id="{5D4210AB-4A90-4E7E-9C56-17D55C48D93E}"/>
              </a:ext>
            </a:extLst>
          </p:cNvPr>
          <p:cNvPicPr/>
          <p:nvPr/>
        </p:nvPicPr>
        <p:blipFill>
          <a:blip r:embed="rId5">
            <a:extLst>
              <a:ext uri="{28A0092B-C50C-407E-A947-70E740481C1C}">
                <a14:useLocalDpi xmlns:a14="http://schemas.microsoft.com/office/drawing/2010/main" val="0"/>
              </a:ext>
            </a:extLst>
          </a:blip>
          <a:stretch>
            <a:fillRect/>
          </a:stretch>
        </p:blipFill>
        <p:spPr>
          <a:xfrm>
            <a:off x="1100913" y="1616467"/>
            <a:ext cx="5927208" cy="2890129"/>
          </a:xfrm>
          <a:prstGeom prst="rect">
            <a:avLst/>
          </a:prstGeom>
        </p:spPr>
      </p:pic>
    </p:spTree>
    <p:extLst>
      <p:ext uri="{BB962C8B-B14F-4D97-AF65-F5344CB8AC3E}">
        <p14:creationId xmlns:p14="http://schemas.microsoft.com/office/powerpoint/2010/main" val="182042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AC699B3B-ABE3-4701-869B-69B059AE0767}"/>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9CE783CA-40AA-437A-BCBE-CF0BEF31513C}"/>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8A774B6D-0ACE-4B50-9B18-5032A01D77CD}"/>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extBox 7">
            <a:extLst>
              <a:ext uri="{FF2B5EF4-FFF2-40B4-BE49-F238E27FC236}">
                <a16:creationId xmlns:a16="http://schemas.microsoft.com/office/drawing/2014/main" id="{0B89C0F1-ED79-4CB8-B014-FC2102E538A6}"/>
              </a:ext>
            </a:extLst>
          </p:cNvPr>
          <p:cNvSpPr txBox="1"/>
          <p:nvPr/>
        </p:nvSpPr>
        <p:spPr>
          <a:xfrm>
            <a:off x="964972" y="80080"/>
            <a:ext cx="4598580" cy="523220"/>
          </a:xfrm>
          <a:prstGeom prst="rect">
            <a:avLst/>
          </a:prstGeom>
          <a:noFill/>
        </p:spPr>
        <p:txBody>
          <a:bodyPr wrap="square">
            <a:spAutoFit/>
          </a:bodyPr>
          <a:lstStyle/>
          <a:p>
            <a:r>
              <a:rPr lang="en-US" sz="2800" b="1" dirty="0">
                <a:effectLst/>
                <a:latin typeface="Arial" panose="020B0604020202020204" pitchFamily="34" charset="0"/>
                <a:ea typeface="Calibri" panose="020F0502020204030204" pitchFamily="34" charset="0"/>
                <a:cs typeface="Arial" panose="020B0604020202020204" pitchFamily="34" charset="0"/>
              </a:rPr>
              <a:t>Multiple Style Sheet</a:t>
            </a:r>
            <a:endParaRPr lang="en-ID" sz="2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0E9BFE-6296-4692-91D9-1D2CD6F76AB0}"/>
              </a:ext>
            </a:extLst>
          </p:cNvPr>
          <p:cNvSpPr txBox="1"/>
          <p:nvPr/>
        </p:nvSpPr>
        <p:spPr>
          <a:xfrm>
            <a:off x="331182" y="709873"/>
            <a:ext cx="8430046" cy="523220"/>
          </a:xfrm>
          <a:prstGeom prst="rect">
            <a:avLst/>
          </a:prstGeom>
          <a:noFill/>
        </p:spPr>
        <p:txBody>
          <a:bodyPr wrap="square">
            <a:spAutoFit/>
          </a:bodyPr>
          <a:lstStyle/>
          <a:p>
            <a:r>
              <a:rPr lang="en-US" sz="1400" dirty="0">
                <a:effectLst/>
                <a:latin typeface="Arial" panose="020B0604020202020204" pitchFamily="34" charset="0"/>
                <a:ea typeface="Calibri" panose="020F0502020204030204" pitchFamily="34" charset="0"/>
                <a:cs typeface="Arial" panose="020B0604020202020204" pitchFamily="34" charset="0"/>
              </a:rPr>
              <a:t>Jika di </a:t>
            </a:r>
            <a:r>
              <a:rPr lang="en-US" sz="1400" dirty="0" err="1">
                <a:effectLst/>
                <a:latin typeface="Arial" panose="020B0604020202020204" pitchFamily="34" charset="0"/>
                <a:ea typeface="Calibri" panose="020F0502020204030204" pitchFamily="34" charset="0"/>
                <a:cs typeface="Arial" panose="020B0604020202020204" pitchFamily="34" charset="0"/>
              </a:rPr>
              <a:t>dalam</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satu</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halaman</a:t>
            </a:r>
            <a:r>
              <a:rPr lang="en-US" sz="1400" dirty="0">
                <a:effectLst/>
                <a:latin typeface="Arial" panose="020B0604020202020204" pitchFamily="34" charset="0"/>
                <a:ea typeface="Calibri" panose="020F0502020204030204" pitchFamily="34" charset="0"/>
                <a:cs typeface="Arial" panose="020B0604020202020204" pitchFamily="34" charset="0"/>
              </a:rPr>
              <a:t> HTML </a:t>
            </a:r>
            <a:r>
              <a:rPr lang="en-US" sz="1400" dirty="0" err="1">
                <a:effectLst/>
                <a:latin typeface="Arial" panose="020B0604020202020204" pitchFamily="34" charset="0"/>
                <a:ea typeface="Calibri" panose="020F0502020204030204" pitchFamily="34" charset="0"/>
                <a:cs typeface="Arial" panose="020B0604020202020204" pitchFamily="34" charset="0"/>
              </a:rPr>
              <a:t>memiliki</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dua</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atau</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lebih</a:t>
            </a:r>
            <a:r>
              <a:rPr lang="en-US" sz="1400" dirty="0">
                <a:effectLst/>
                <a:latin typeface="Arial" panose="020B0604020202020204" pitchFamily="34" charset="0"/>
                <a:ea typeface="Calibri" panose="020F0502020204030204" pitchFamily="34" charset="0"/>
                <a:cs typeface="Arial" panose="020B0604020202020204" pitchFamily="34" charset="0"/>
              </a:rPr>
              <a:t> style sheet, </a:t>
            </a:r>
            <a:r>
              <a:rPr lang="en-US" sz="1400" dirty="0" err="1">
                <a:effectLst/>
                <a:latin typeface="Arial" panose="020B0604020202020204" pitchFamily="34" charset="0"/>
                <a:ea typeface="Calibri" panose="020F0502020204030204" pitchFamily="34" charset="0"/>
                <a:cs typeface="Arial" panose="020B0604020202020204" pitchFamily="34" charset="0"/>
              </a:rPr>
              <a:t>maka</a:t>
            </a:r>
            <a:r>
              <a:rPr lang="en-US" sz="1400" dirty="0">
                <a:effectLst/>
                <a:latin typeface="Arial" panose="020B0604020202020204" pitchFamily="34" charset="0"/>
                <a:ea typeface="Calibri" panose="020F0502020204030204" pitchFamily="34" charset="0"/>
                <a:cs typeface="Arial" panose="020B0604020202020204" pitchFamily="34" charset="0"/>
              </a:rPr>
              <a:t> style sheet yang </a:t>
            </a:r>
            <a:r>
              <a:rPr lang="en-US" sz="1400" dirty="0" err="1">
                <a:effectLst/>
                <a:latin typeface="Arial" panose="020B0604020202020204" pitchFamily="34" charset="0"/>
                <a:ea typeface="Calibri" panose="020F0502020204030204" pitchFamily="34" charset="0"/>
                <a:cs typeface="Arial" panose="020B0604020202020204" pitchFamily="34" charset="0"/>
              </a:rPr>
              <a:t>terakhir</a:t>
            </a:r>
            <a:r>
              <a:rPr lang="en-US" sz="1400" dirty="0">
                <a:effectLst/>
                <a:latin typeface="Arial" panose="020B0604020202020204" pitchFamily="34" charset="0"/>
                <a:ea typeface="Calibri" panose="020F0502020204030204" pitchFamily="34" charset="0"/>
                <a:cs typeface="Arial" panose="020B0604020202020204" pitchFamily="34" charset="0"/>
              </a:rPr>
              <a:t> yang </a:t>
            </a:r>
            <a:r>
              <a:rPr lang="en-US" sz="1400" dirty="0" err="1">
                <a:effectLst/>
                <a:latin typeface="Arial" panose="020B0604020202020204" pitchFamily="34" charset="0"/>
                <a:ea typeface="Calibri" panose="020F0502020204030204" pitchFamily="34" charset="0"/>
                <a:cs typeface="Arial" panose="020B0604020202020204" pitchFamily="34" charset="0"/>
              </a:rPr>
              <a:t>didefinisikan</a:t>
            </a:r>
            <a:r>
              <a:rPr lang="en-US" sz="1400" dirty="0">
                <a:effectLst/>
                <a:latin typeface="Arial" panose="020B0604020202020204" pitchFamily="34" charset="0"/>
                <a:ea typeface="Calibri" panose="020F0502020204030204" pitchFamily="34" charset="0"/>
                <a:cs typeface="Arial" panose="020B0604020202020204" pitchFamily="34" charset="0"/>
              </a:rPr>
              <a:t> yang </a:t>
            </a:r>
            <a:r>
              <a:rPr lang="en-US" sz="1400" dirty="0" err="1">
                <a:effectLst/>
                <a:latin typeface="Arial" panose="020B0604020202020204" pitchFamily="34" charset="0"/>
                <a:ea typeface="Calibri" panose="020F0502020204030204" pitchFamily="34" charset="0"/>
                <a:cs typeface="Arial" panose="020B0604020202020204" pitchFamily="34" charset="0"/>
              </a:rPr>
              <a:t>akan</a:t>
            </a:r>
            <a:r>
              <a:rPr lang="en-US" sz="1400" dirty="0">
                <a:effectLst/>
                <a:latin typeface="Arial" panose="020B0604020202020204" pitchFamily="34" charset="0"/>
                <a:ea typeface="Calibri" panose="020F0502020204030204" pitchFamily="34" charset="0"/>
                <a:cs typeface="Arial" panose="020B0604020202020204" pitchFamily="34" charset="0"/>
              </a:rPr>
              <a:t> di </a:t>
            </a:r>
            <a:r>
              <a:rPr lang="en-US" sz="1400" dirty="0" err="1">
                <a:effectLst/>
                <a:latin typeface="Arial" panose="020B0604020202020204" pitchFamily="34" charset="0"/>
                <a:ea typeface="Calibri" panose="020F0502020204030204" pitchFamily="34" charset="0"/>
                <a:cs typeface="Arial" panose="020B0604020202020204" pitchFamily="34" charset="0"/>
              </a:rPr>
              <a:t>eksekusi</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Contoh</a:t>
            </a:r>
            <a:r>
              <a:rPr lang="en-US" sz="1400" dirty="0">
                <a:effectLst/>
                <a:latin typeface="Arial" panose="020B0604020202020204" pitchFamily="34" charset="0"/>
                <a:ea typeface="Calibri" panose="020F0502020204030204" pitchFamily="34" charset="0"/>
                <a:cs typeface="Arial" panose="020B0604020202020204" pitchFamily="34" charset="0"/>
              </a:rPr>
              <a:t> :</a:t>
            </a:r>
            <a:endParaRPr lang="en-ID"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1E73BD9-A7E7-42EC-97FB-CA76D0D0DBE5}"/>
              </a:ext>
            </a:extLst>
          </p:cNvPr>
          <p:cNvSpPr txBox="1"/>
          <p:nvPr/>
        </p:nvSpPr>
        <p:spPr>
          <a:xfrm>
            <a:off x="331182" y="1351073"/>
            <a:ext cx="5770821" cy="30777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Jika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halaman</a:t>
            </a:r>
            <a:r>
              <a:rPr lang="en-US" sz="1400" dirty="0">
                <a:effectLst/>
                <a:latin typeface="Calibri" panose="020F0502020204030204" pitchFamily="34" charset="0"/>
                <a:ea typeface="Calibri" panose="020F0502020204030204" pitchFamily="34" charset="0"/>
                <a:cs typeface="Times New Roman" panose="02020603050405020304" pitchFamily="18" charset="0"/>
              </a:rPr>
              <a:t> HTML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external style sheet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style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dirty="0"/>
          </a:p>
        </p:txBody>
      </p:sp>
      <p:pic>
        <p:nvPicPr>
          <p:cNvPr id="13" name="Picture 12" descr="Graphical user interface, application&#10;&#10;Description automatically generated">
            <a:extLst>
              <a:ext uri="{FF2B5EF4-FFF2-40B4-BE49-F238E27FC236}">
                <a16:creationId xmlns:a16="http://schemas.microsoft.com/office/drawing/2014/main" id="{CAFD7D7A-A7C0-41A0-BB6D-2F62D730C889}"/>
              </a:ext>
            </a:extLst>
          </p:cNvPr>
          <p:cNvPicPr/>
          <p:nvPr/>
        </p:nvPicPr>
        <p:blipFill>
          <a:blip r:embed="rId5"/>
          <a:stretch>
            <a:fillRect/>
          </a:stretch>
        </p:blipFill>
        <p:spPr>
          <a:xfrm>
            <a:off x="389572" y="1658850"/>
            <a:ext cx="5173980" cy="887095"/>
          </a:xfrm>
          <a:prstGeom prst="rect">
            <a:avLst/>
          </a:prstGeom>
        </p:spPr>
      </p:pic>
      <p:sp>
        <p:nvSpPr>
          <p:cNvPr id="15" name="TextBox 14">
            <a:extLst>
              <a:ext uri="{FF2B5EF4-FFF2-40B4-BE49-F238E27FC236}">
                <a16:creationId xmlns:a16="http://schemas.microsoft.com/office/drawing/2014/main" id="{ECA56D4C-020F-40D9-8668-68B1043C3D6C}"/>
              </a:ext>
            </a:extLst>
          </p:cNvPr>
          <p:cNvSpPr txBox="1"/>
          <p:nvPr/>
        </p:nvSpPr>
        <p:spPr>
          <a:xfrm>
            <a:off x="-73573" y="2597556"/>
            <a:ext cx="8219006" cy="312650"/>
          </a:xfrm>
          <a:prstGeom prst="rect">
            <a:avLst/>
          </a:prstGeom>
          <a:noFill/>
        </p:spPr>
        <p:txBody>
          <a:bodyPr wrap="square">
            <a:spAutoFit/>
          </a:bodyPr>
          <a:lstStyle/>
          <a:p>
            <a:pPr marL="45720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Kemudian</a:t>
            </a:r>
            <a:r>
              <a:rPr lang="en-US" sz="1400" dirty="0">
                <a:effectLst/>
                <a:latin typeface="Calibri" panose="020F0502020204030204" pitchFamily="34" charset="0"/>
                <a:ea typeface="Calibri" panose="020F0502020204030204" pitchFamily="34" charset="0"/>
                <a:cs typeface="Times New Roman" panose="02020603050405020304" pitchFamily="18" charset="0"/>
              </a:rPr>
              <a:t> di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halaman</a:t>
            </a:r>
            <a:r>
              <a:rPr lang="en-US" sz="1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sama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juga internal style sheet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style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Graphical user interface, application&#10;&#10;Description automatically generated">
            <a:extLst>
              <a:ext uri="{FF2B5EF4-FFF2-40B4-BE49-F238E27FC236}">
                <a16:creationId xmlns:a16="http://schemas.microsoft.com/office/drawing/2014/main" id="{2FE06459-B2A6-413C-936B-193458936776}"/>
              </a:ext>
            </a:extLst>
          </p:cNvPr>
          <p:cNvPicPr/>
          <p:nvPr/>
        </p:nvPicPr>
        <p:blipFill>
          <a:blip r:embed="rId6"/>
          <a:stretch>
            <a:fillRect/>
          </a:stretch>
        </p:blipFill>
        <p:spPr>
          <a:xfrm>
            <a:off x="410837" y="2981547"/>
            <a:ext cx="5265420" cy="906780"/>
          </a:xfrm>
          <a:prstGeom prst="rect">
            <a:avLst/>
          </a:prstGeom>
        </p:spPr>
      </p:pic>
    </p:spTree>
    <p:extLst>
      <p:ext uri="{BB962C8B-B14F-4D97-AF65-F5344CB8AC3E}">
        <p14:creationId xmlns:p14="http://schemas.microsoft.com/office/powerpoint/2010/main" val="3795315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4712DCB5-DF16-4514-BE0B-35ABE49B75A6}"/>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67646E77-13AB-40A7-922C-009A1CC80195}"/>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FBE52F6D-4777-4CDE-8417-BAB30C436C50}"/>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extBox 6">
            <a:extLst>
              <a:ext uri="{FF2B5EF4-FFF2-40B4-BE49-F238E27FC236}">
                <a16:creationId xmlns:a16="http://schemas.microsoft.com/office/drawing/2014/main" id="{AF871F82-2048-452B-B90B-C1C95DB75858}"/>
              </a:ext>
            </a:extLst>
          </p:cNvPr>
          <p:cNvSpPr txBox="1"/>
          <p:nvPr/>
        </p:nvSpPr>
        <p:spPr>
          <a:xfrm>
            <a:off x="964972" y="-36883"/>
            <a:ext cx="4598580" cy="461665"/>
          </a:xfrm>
          <a:prstGeom prst="rect">
            <a:avLst/>
          </a:prstGeom>
          <a:noFill/>
        </p:spPr>
        <p:txBody>
          <a:bodyPr wrap="square">
            <a:spAutoFit/>
          </a:bodyPr>
          <a:lstStyle/>
          <a:p>
            <a:r>
              <a:rPr lang="en-US" sz="2400" b="1" dirty="0">
                <a:effectLst/>
                <a:latin typeface="Arial" panose="020B0604020202020204" pitchFamily="34" charset="0"/>
                <a:ea typeface="Calibri" panose="020F0502020204030204" pitchFamily="34" charset="0"/>
                <a:cs typeface="Arial" panose="020B0604020202020204" pitchFamily="34" charset="0"/>
              </a:rPr>
              <a:t>Multiple Style Sheet </a:t>
            </a:r>
            <a:r>
              <a:rPr lang="en-US" sz="2400" b="1" dirty="0" err="1">
                <a:effectLst/>
                <a:latin typeface="Arial" panose="020B0604020202020204" pitchFamily="34" charset="0"/>
                <a:ea typeface="Calibri" panose="020F0502020204030204" pitchFamily="34" charset="0"/>
                <a:cs typeface="Arial" panose="020B0604020202020204" pitchFamily="34" charset="0"/>
              </a:rPr>
              <a:t>Lanjut</a:t>
            </a:r>
            <a:r>
              <a:rPr lang="en-US" sz="2400" b="1" dirty="0">
                <a:effectLst/>
                <a:latin typeface="Arial" panose="020B0604020202020204" pitchFamily="34" charset="0"/>
                <a:ea typeface="Calibri" panose="020F0502020204030204" pitchFamily="34" charset="0"/>
                <a:cs typeface="Arial" panose="020B0604020202020204" pitchFamily="34" charset="0"/>
              </a:rPr>
              <a:t>…</a:t>
            </a:r>
            <a:endParaRPr lang="en-ID"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568B465-39CC-4394-B301-DCE59BF2F0EF}"/>
              </a:ext>
            </a:extLst>
          </p:cNvPr>
          <p:cNvSpPr txBox="1"/>
          <p:nvPr/>
        </p:nvSpPr>
        <p:spPr>
          <a:xfrm>
            <a:off x="-178096" y="369377"/>
            <a:ext cx="4750096" cy="312650"/>
          </a:xfrm>
          <a:prstGeom prst="rect">
            <a:avLst/>
          </a:prstGeom>
          <a:noFill/>
        </p:spPr>
        <p:txBody>
          <a:bodyPr wrap="square">
            <a:spAutoFit/>
          </a:bodyPr>
          <a:lstStyle/>
          <a:p>
            <a:pPr marL="45720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Sehingga</a:t>
            </a:r>
            <a:r>
              <a:rPr lang="en-US" sz="14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halaman</a:t>
            </a:r>
            <a:r>
              <a:rPr lang="en-US" sz="1400" dirty="0">
                <a:effectLst/>
                <a:latin typeface="Calibri" panose="020F0502020204030204" pitchFamily="34" charset="0"/>
                <a:ea typeface="Calibri" panose="020F0502020204030204" pitchFamily="34" charset="0"/>
                <a:cs typeface="Times New Roman" panose="02020603050405020304" pitchFamily="18" charset="0"/>
              </a:rPr>
              <a:t> HTML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menjadi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Graphical user interface, application, Word&#10;&#10;Description automatically generated">
            <a:extLst>
              <a:ext uri="{FF2B5EF4-FFF2-40B4-BE49-F238E27FC236}">
                <a16:creationId xmlns:a16="http://schemas.microsoft.com/office/drawing/2014/main" id="{C008E53A-8F2D-4025-9930-F90E8EE6C15F}"/>
              </a:ext>
            </a:extLst>
          </p:cNvPr>
          <p:cNvPicPr/>
          <p:nvPr/>
        </p:nvPicPr>
        <p:blipFill>
          <a:blip r:embed="rId5"/>
          <a:stretch>
            <a:fillRect/>
          </a:stretch>
        </p:blipFill>
        <p:spPr>
          <a:xfrm>
            <a:off x="331182" y="655944"/>
            <a:ext cx="5007610" cy="1889760"/>
          </a:xfrm>
          <a:prstGeom prst="rect">
            <a:avLst/>
          </a:prstGeom>
        </p:spPr>
      </p:pic>
      <p:sp>
        <p:nvSpPr>
          <p:cNvPr id="12" name="TextBox 11">
            <a:extLst>
              <a:ext uri="{FF2B5EF4-FFF2-40B4-BE49-F238E27FC236}">
                <a16:creationId xmlns:a16="http://schemas.microsoft.com/office/drawing/2014/main" id="{D4954F67-8577-43D0-A474-C639B2EF5EF8}"/>
              </a:ext>
            </a:extLst>
          </p:cNvPr>
          <p:cNvSpPr txBox="1"/>
          <p:nvPr/>
        </p:nvSpPr>
        <p:spPr>
          <a:xfrm>
            <a:off x="-101009" y="2471268"/>
            <a:ext cx="8351873" cy="312650"/>
          </a:xfrm>
          <a:prstGeom prst="rect">
            <a:avLst/>
          </a:prstGeom>
          <a:noFill/>
        </p:spPr>
        <p:txBody>
          <a:bodyPr wrap="square">
            <a:spAutoFit/>
          </a:bodyPr>
          <a:lstStyle/>
          <a:p>
            <a:pPr marL="45720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1400" dirty="0">
                <a:effectLst/>
                <a:latin typeface="Calibri" panose="020F0502020204030204" pitchFamily="34" charset="0"/>
                <a:ea typeface="Calibri" panose="020F0502020204030204" pitchFamily="34" charset="0"/>
                <a:cs typeface="Times New Roman" panose="02020603050405020304" pitchFamily="18" charset="0"/>
              </a:rPr>
              <a:t>, syntax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dieksekusi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adalaha</a:t>
            </a:r>
            <a:r>
              <a:rPr lang="en-US" sz="1400" dirty="0">
                <a:effectLst/>
                <a:latin typeface="Calibri" panose="020F0502020204030204" pitchFamily="34" charset="0"/>
                <a:ea typeface="Calibri" panose="020F0502020204030204" pitchFamily="34" charset="0"/>
                <a:cs typeface="Times New Roman" panose="02020603050405020304" pitchFamily="18" charset="0"/>
              </a:rPr>
              <a:t> color: orange,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tetapi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jika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penulisannya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Graphical user interface, application&#10;&#10;Description automatically generated">
            <a:extLst>
              <a:ext uri="{FF2B5EF4-FFF2-40B4-BE49-F238E27FC236}">
                <a16:creationId xmlns:a16="http://schemas.microsoft.com/office/drawing/2014/main" id="{08658AE4-E364-4B29-B7DB-0B30634B1575}"/>
              </a:ext>
            </a:extLst>
          </p:cNvPr>
          <p:cNvPicPr/>
          <p:nvPr/>
        </p:nvPicPr>
        <p:blipFill>
          <a:blip r:embed="rId6"/>
          <a:stretch>
            <a:fillRect/>
          </a:stretch>
        </p:blipFill>
        <p:spPr>
          <a:xfrm>
            <a:off x="378770" y="2743768"/>
            <a:ext cx="5003800" cy="1866900"/>
          </a:xfrm>
          <a:prstGeom prst="rect">
            <a:avLst/>
          </a:prstGeom>
        </p:spPr>
      </p:pic>
      <p:sp>
        <p:nvSpPr>
          <p:cNvPr id="15" name="TextBox 14">
            <a:extLst>
              <a:ext uri="{FF2B5EF4-FFF2-40B4-BE49-F238E27FC236}">
                <a16:creationId xmlns:a16="http://schemas.microsoft.com/office/drawing/2014/main" id="{E60DF101-EA2B-4AD5-9E6F-FEDD9237CA4D}"/>
              </a:ext>
            </a:extLst>
          </p:cNvPr>
          <p:cNvSpPr txBox="1"/>
          <p:nvPr/>
        </p:nvSpPr>
        <p:spPr>
          <a:xfrm>
            <a:off x="331182" y="4648883"/>
            <a:ext cx="6909590" cy="307777"/>
          </a:xfrm>
          <a:prstGeom prst="rect">
            <a:avLst/>
          </a:prstGeom>
          <a:noFill/>
        </p:spPr>
        <p:txBody>
          <a:bodyPr wrap="square">
            <a:spAutoFit/>
          </a:bodyPr>
          <a:lstStyle/>
          <a:p>
            <a:r>
              <a:rPr lang="en-US" sz="14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1400" dirty="0">
                <a:effectLst/>
                <a:latin typeface="Calibri" panose="020F0502020204030204" pitchFamily="34" charset="0"/>
                <a:ea typeface="Calibri" panose="020F0502020204030204" pitchFamily="34" charset="0"/>
                <a:cs typeface="Times New Roman" panose="02020603050405020304" pitchFamily="18" charset="0"/>
              </a:rPr>
              <a:t>, syntax color yang di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eksekusi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1400" dirty="0">
                <a:effectLst/>
                <a:latin typeface="Calibri" panose="020F0502020204030204" pitchFamily="34" charset="0"/>
                <a:ea typeface="Calibri" panose="020F0502020204030204" pitchFamily="34" charset="0"/>
                <a:cs typeface="Times New Roman" panose="02020603050405020304" pitchFamily="18" charset="0"/>
              </a:rPr>
              <a:t> syntax external style sheet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yaitu</a:t>
            </a:r>
            <a:r>
              <a:rPr lang="en-US" sz="1400" dirty="0">
                <a:effectLst/>
                <a:latin typeface="Calibri" panose="020F0502020204030204" pitchFamily="34" charset="0"/>
                <a:ea typeface="Calibri" panose="020F0502020204030204" pitchFamily="34" charset="0"/>
                <a:cs typeface="Times New Roman" panose="02020603050405020304" pitchFamily="18" charset="0"/>
              </a:rPr>
              <a:t> color : navy</a:t>
            </a:r>
            <a:endParaRPr lang="en-ID" dirty="0"/>
          </a:p>
        </p:txBody>
      </p:sp>
    </p:spTree>
    <p:extLst>
      <p:ext uri="{BB962C8B-B14F-4D97-AF65-F5344CB8AC3E}">
        <p14:creationId xmlns:p14="http://schemas.microsoft.com/office/powerpoint/2010/main" val="1456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F4ACCAB6-A29D-45EF-84D6-F67A2AB25BFA}"/>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5D68BB21-E125-44ED-8D37-39E7C8108205}"/>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3EDD8F88-581D-4548-B588-EAF7BA06C504}"/>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7" name="Title 1">
            <a:extLst>
              <a:ext uri="{FF2B5EF4-FFF2-40B4-BE49-F238E27FC236}">
                <a16:creationId xmlns:a16="http://schemas.microsoft.com/office/drawing/2014/main" id="{197FE3B6-5AF5-47C8-B25A-E03FE1FF1078}"/>
              </a:ext>
            </a:extLst>
          </p:cNvPr>
          <p:cNvSpPr txBox="1">
            <a:spLocks/>
          </p:cNvSpPr>
          <p:nvPr/>
        </p:nvSpPr>
        <p:spPr>
          <a:xfrm>
            <a:off x="695982" y="1"/>
            <a:ext cx="4642884" cy="60330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b="1" dirty="0" err="1">
                <a:latin typeface="Arial" panose="020B0604020202020204" pitchFamily="34" charset="0"/>
                <a:cs typeface="Arial" panose="020B0604020202020204" pitchFamily="34" charset="0"/>
              </a:rPr>
              <a:t>Komentar</a:t>
            </a:r>
            <a:r>
              <a:rPr lang="en-US" sz="2800" b="1" dirty="0">
                <a:latin typeface="Arial" panose="020B0604020202020204" pitchFamily="34" charset="0"/>
                <a:cs typeface="Arial" panose="020B0604020202020204" pitchFamily="34" charset="0"/>
              </a:rPr>
              <a:t> pada CSS</a:t>
            </a:r>
            <a:endParaRPr lang="en-ID" sz="2800" b="1" dirty="0">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D0A6C9B7-76FE-459B-B84E-AC33A14B56E8}"/>
              </a:ext>
            </a:extLst>
          </p:cNvPr>
          <p:cNvSpPr txBox="1">
            <a:spLocks/>
          </p:cNvSpPr>
          <p:nvPr/>
        </p:nvSpPr>
        <p:spPr>
          <a:xfrm>
            <a:off x="176069" y="1172161"/>
            <a:ext cx="7277354" cy="3657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D" sz="2000" dirty="0" err="1">
                <a:latin typeface="Arial" panose="020B0604020202020204" pitchFamily="34" charset="0"/>
                <a:cs typeface="Arial" panose="020B0604020202020204" pitchFamily="34" charset="0"/>
              </a:rPr>
              <a:t>Komentar</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digunakan</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untuk</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menjelaskan</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keterangan</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suatu</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kode</a:t>
            </a:r>
            <a:r>
              <a:rPr lang="en-ID" sz="2000" dirty="0">
                <a:latin typeface="Arial" panose="020B0604020202020204" pitchFamily="34" charset="0"/>
                <a:cs typeface="Arial" panose="020B0604020202020204" pitchFamily="34" charset="0"/>
              </a:rPr>
              <a:t> program.</a:t>
            </a:r>
          </a:p>
          <a:p>
            <a:r>
              <a:rPr lang="en-ID" sz="2000" dirty="0" err="1">
                <a:latin typeface="Arial" panose="020B0604020202020204" pitchFamily="34" charset="0"/>
                <a:cs typeface="Arial" panose="020B0604020202020204" pitchFamily="34" charset="0"/>
              </a:rPr>
              <a:t>Komentar</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diabaikan</a:t>
            </a:r>
            <a:r>
              <a:rPr lang="en-ID" sz="2000" dirty="0">
                <a:latin typeface="Arial" panose="020B0604020202020204" pitchFamily="34" charset="0"/>
                <a:cs typeface="Arial" panose="020B0604020202020204" pitchFamily="34" charset="0"/>
              </a:rPr>
              <a:t> oleh browser.</a:t>
            </a:r>
          </a:p>
          <a:p>
            <a:r>
              <a:rPr lang="en-ID" sz="2000" dirty="0" err="1">
                <a:latin typeface="Arial" panose="020B0604020202020204" pitchFamily="34" charset="0"/>
                <a:cs typeface="Arial" panose="020B0604020202020204" pitchFamily="34" charset="0"/>
              </a:rPr>
              <a:t>Penggunaan</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komentar</a:t>
            </a:r>
            <a:r>
              <a:rPr lang="en-ID" sz="2000" dirty="0">
                <a:latin typeface="Arial" panose="020B0604020202020204" pitchFamily="34" charset="0"/>
                <a:cs typeface="Arial" panose="020B0604020202020204" pitchFamily="34" charset="0"/>
              </a:rPr>
              <a:t> pada CSS </a:t>
            </a:r>
            <a:r>
              <a:rPr lang="en-ID" sz="2000" dirty="0" err="1">
                <a:latin typeface="Arial" panose="020B0604020202020204" pitchFamily="34" charset="0"/>
                <a:cs typeface="Arial" panose="020B0604020202020204" pitchFamily="34" charset="0"/>
              </a:rPr>
              <a:t>ditempatkan</a:t>
            </a:r>
            <a:r>
              <a:rPr lang="en-ID" sz="2000" dirty="0">
                <a:latin typeface="Arial" panose="020B0604020202020204" pitchFamily="34" charset="0"/>
                <a:cs typeface="Arial" panose="020B0604020202020204" pitchFamily="34" charset="0"/>
              </a:rPr>
              <a:t> di </a:t>
            </a:r>
            <a:r>
              <a:rPr lang="en-ID" sz="2000" dirty="0" err="1">
                <a:latin typeface="Arial" panose="020B0604020202020204" pitchFamily="34" charset="0"/>
                <a:cs typeface="Arial" panose="020B0604020202020204" pitchFamily="34" charset="0"/>
              </a:rPr>
              <a:t>dalam</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elemen</a:t>
            </a:r>
            <a:r>
              <a:rPr lang="en-ID" sz="2000" dirty="0">
                <a:latin typeface="Arial" panose="020B0604020202020204" pitchFamily="34" charset="0"/>
                <a:cs typeface="Arial" panose="020B0604020202020204" pitchFamily="34" charset="0"/>
              </a:rPr>
              <a:t> </a:t>
            </a:r>
            <a:r>
              <a:rPr lang="en-ID" sz="2000" dirty="0">
                <a:solidFill>
                  <a:srgbClr val="FF0000"/>
                </a:solidFill>
                <a:latin typeface="Arial" panose="020B0604020202020204" pitchFamily="34" charset="0"/>
                <a:cs typeface="Arial" panose="020B0604020202020204" pitchFamily="34" charset="0"/>
              </a:rPr>
              <a:t>&lt;style&gt;</a:t>
            </a:r>
            <a:r>
              <a:rPr lang="en-ID" sz="2000" dirty="0">
                <a:latin typeface="Arial" panose="020B0604020202020204" pitchFamily="34" charset="0"/>
                <a:cs typeface="Arial" panose="020B0604020202020204" pitchFamily="34" charset="0"/>
              </a:rPr>
              <a:t>, dan </a:t>
            </a:r>
            <a:r>
              <a:rPr lang="en-ID" sz="2000" dirty="0" err="1">
                <a:latin typeface="Arial" panose="020B0604020202020204" pitchFamily="34" charset="0"/>
                <a:cs typeface="Arial" panose="020B0604020202020204" pitchFamily="34" charset="0"/>
              </a:rPr>
              <a:t>dimulai</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dengan</a:t>
            </a:r>
            <a:r>
              <a:rPr lang="en-ID" sz="2000" dirty="0">
                <a:latin typeface="Arial" panose="020B0604020202020204" pitchFamily="34" charset="0"/>
                <a:cs typeface="Arial" panose="020B0604020202020204" pitchFamily="34" charset="0"/>
              </a:rPr>
              <a:t> </a:t>
            </a:r>
            <a:r>
              <a:rPr lang="en-ID" sz="2000" dirty="0">
                <a:solidFill>
                  <a:srgbClr val="FF0000"/>
                </a:solidFill>
                <a:latin typeface="Arial" panose="020B0604020202020204" pitchFamily="34" charset="0"/>
                <a:cs typeface="Arial" panose="020B0604020202020204" pitchFamily="34" charset="0"/>
              </a:rPr>
              <a:t>/*</a:t>
            </a:r>
            <a:r>
              <a:rPr lang="en-ID" sz="2000" dirty="0">
                <a:latin typeface="Arial" panose="020B0604020202020204" pitchFamily="34" charset="0"/>
                <a:cs typeface="Arial" panose="020B0604020202020204" pitchFamily="34" charset="0"/>
              </a:rPr>
              <a:t> dan </a:t>
            </a:r>
            <a:r>
              <a:rPr lang="en-ID" sz="2000" dirty="0" err="1">
                <a:latin typeface="Arial" panose="020B0604020202020204" pitchFamily="34" charset="0"/>
                <a:cs typeface="Arial" panose="020B0604020202020204" pitchFamily="34" charset="0"/>
              </a:rPr>
              <a:t>diakhiri</a:t>
            </a:r>
            <a:r>
              <a:rPr lang="en-ID" sz="2000" dirty="0">
                <a:latin typeface="Arial" panose="020B0604020202020204" pitchFamily="34" charset="0"/>
                <a:cs typeface="Arial" panose="020B0604020202020204" pitchFamily="34" charset="0"/>
              </a:rPr>
              <a:t> </a:t>
            </a:r>
            <a:r>
              <a:rPr lang="en-ID" sz="2000" dirty="0" err="1">
                <a:latin typeface="Arial" panose="020B0604020202020204" pitchFamily="34" charset="0"/>
                <a:cs typeface="Arial" panose="020B0604020202020204" pitchFamily="34" charset="0"/>
              </a:rPr>
              <a:t>dengan</a:t>
            </a:r>
            <a:r>
              <a:rPr lang="en-ID" sz="2000" dirty="0">
                <a:latin typeface="Arial" panose="020B0604020202020204" pitchFamily="34" charset="0"/>
                <a:cs typeface="Arial" panose="020B0604020202020204" pitchFamily="34" charset="0"/>
              </a:rPr>
              <a:t> </a:t>
            </a:r>
            <a:r>
              <a:rPr lang="en-ID" sz="2000" dirty="0">
                <a:solidFill>
                  <a:srgbClr val="FF0000"/>
                </a:solidFill>
                <a:latin typeface="Arial" panose="020B0604020202020204" pitchFamily="34" charset="0"/>
                <a:cs typeface="Arial" panose="020B0604020202020204" pitchFamily="34" charset="0"/>
              </a:rPr>
              <a:t>*/</a:t>
            </a:r>
            <a:r>
              <a:rPr lang="en-ID"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5997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03;p26">
            <a:extLst>
              <a:ext uri="{FF2B5EF4-FFF2-40B4-BE49-F238E27FC236}">
                <a16:creationId xmlns:a16="http://schemas.microsoft.com/office/drawing/2014/main" id="{80EB4487-563A-4BB0-9271-9775D74FB6FE}"/>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6" name="Google Shape;205;p26">
            <a:extLst>
              <a:ext uri="{FF2B5EF4-FFF2-40B4-BE49-F238E27FC236}">
                <a16:creationId xmlns:a16="http://schemas.microsoft.com/office/drawing/2014/main" id="{CD87FACA-E405-4134-8E78-D8DB544A3546}"/>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7" name="Google Shape;206;p26">
            <a:extLst>
              <a:ext uri="{FF2B5EF4-FFF2-40B4-BE49-F238E27FC236}">
                <a16:creationId xmlns:a16="http://schemas.microsoft.com/office/drawing/2014/main" id="{C103DF1E-FEBF-43D3-BF74-728A70175DE2}"/>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itle 1">
            <a:extLst>
              <a:ext uri="{FF2B5EF4-FFF2-40B4-BE49-F238E27FC236}">
                <a16:creationId xmlns:a16="http://schemas.microsoft.com/office/drawing/2014/main" id="{A594572C-7361-4E66-ACA6-141701574DAF}"/>
              </a:ext>
            </a:extLst>
          </p:cNvPr>
          <p:cNvSpPr>
            <a:spLocks noGrp="1"/>
          </p:cNvSpPr>
          <p:nvPr>
            <p:ph type="title"/>
          </p:nvPr>
        </p:nvSpPr>
        <p:spPr>
          <a:xfrm>
            <a:off x="575154" y="21181"/>
            <a:ext cx="5262120" cy="462301"/>
          </a:xfrm>
        </p:spPr>
        <p:txBody>
          <a:bodyPr/>
          <a:lstStyle/>
          <a:p>
            <a:r>
              <a:rPr lang="en-US" sz="2800" dirty="0">
                <a:latin typeface="Arial" panose="020B0604020202020204" pitchFamily="34" charset="0"/>
                <a:cs typeface="Arial" panose="020B0604020202020204" pitchFamily="34" charset="0"/>
              </a:rPr>
              <a:t>Contoh Comment CSS</a:t>
            </a:r>
            <a:endParaRPr lang="en-ID" sz="28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C51C08D7-5AB2-43FE-BCF2-D2C37F0F2147}"/>
              </a:ext>
            </a:extLst>
          </p:cNvPr>
          <p:cNvSpPr txBox="1">
            <a:spLocks/>
          </p:cNvSpPr>
          <p:nvPr/>
        </p:nvSpPr>
        <p:spPr>
          <a:xfrm>
            <a:off x="152473" y="438004"/>
            <a:ext cx="3909164" cy="46230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000">
                <a:latin typeface="Arial" panose="020B0604020202020204" pitchFamily="34" charset="0"/>
                <a:cs typeface="Arial" panose="020B0604020202020204" pitchFamily="34" charset="0"/>
              </a:rPr>
              <a:t>Contoh comment single line</a:t>
            </a:r>
            <a:endParaRPr lang="en-ID"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9752A28-94A0-42EE-852B-DE0929933613}"/>
              </a:ext>
            </a:extLst>
          </p:cNvPr>
          <p:cNvPicPr>
            <a:picLocks noChangeAspect="1"/>
          </p:cNvPicPr>
          <p:nvPr/>
        </p:nvPicPr>
        <p:blipFill>
          <a:blip r:embed="rId5"/>
          <a:stretch>
            <a:fillRect/>
          </a:stretch>
        </p:blipFill>
        <p:spPr>
          <a:xfrm>
            <a:off x="744326" y="880678"/>
            <a:ext cx="7102322" cy="1033065"/>
          </a:xfrm>
          <a:prstGeom prst="rect">
            <a:avLst/>
          </a:prstGeom>
        </p:spPr>
      </p:pic>
      <p:sp>
        <p:nvSpPr>
          <p:cNvPr id="11" name="Content Placeholder 2">
            <a:extLst>
              <a:ext uri="{FF2B5EF4-FFF2-40B4-BE49-F238E27FC236}">
                <a16:creationId xmlns:a16="http://schemas.microsoft.com/office/drawing/2014/main" id="{5ED516CF-8EA5-4401-A06B-513C7BD3E806}"/>
              </a:ext>
            </a:extLst>
          </p:cNvPr>
          <p:cNvSpPr txBox="1">
            <a:spLocks/>
          </p:cNvSpPr>
          <p:nvPr/>
        </p:nvSpPr>
        <p:spPr>
          <a:xfrm>
            <a:off x="331182" y="2045111"/>
            <a:ext cx="6896913" cy="29202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Komentar</a:t>
            </a:r>
            <a:r>
              <a:rPr lang="en-US" sz="2000" dirty="0"/>
              <a:t> </a:t>
            </a:r>
            <a:r>
              <a:rPr lang="en-US" sz="2000" dirty="0" err="1"/>
              <a:t>dapat</a:t>
            </a:r>
            <a:r>
              <a:rPr lang="en-US" sz="2000" dirty="0"/>
              <a:t> juga </a:t>
            </a:r>
            <a:r>
              <a:rPr lang="en-US" sz="2000" dirty="0" err="1"/>
              <a:t>diletakkan</a:t>
            </a:r>
            <a:r>
              <a:rPr lang="en-US" sz="2000" dirty="0"/>
              <a:t> di dalam </a:t>
            </a:r>
            <a:r>
              <a:rPr lang="en-US" sz="2000" dirty="0" err="1"/>
              <a:t>kode</a:t>
            </a:r>
            <a:r>
              <a:rPr lang="en-US" sz="2000" dirty="0"/>
              <a:t> yang </a:t>
            </a:r>
            <a:r>
              <a:rPr lang="en-US" sz="2000" dirty="0" err="1"/>
              <a:t>kita</a:t>
            </a:r>
            <a:r>
              <a:rPr lang="en-US" sz="2000" dirty="0"/>
              <a:t> </a:t>
            </a:r>
            <a:r>
              <a:rPr lang="en-US" sz="2000" dirty="0" err="1"/>
              <a:t>inginkan</a:t>
            </a:r>
            <a:r>
              <a:rPr lang="en-US" sz="2000" dirty="0"/>
              <a:t>:</a:t>
            </a:r>
            <a:endParaRPr lang="en-ID" sz="2000" dirty="0"/>
          </a:p>
        </p:txBody>
      </p:sp>
      <p:pic>
        <p:nvPicPr>
          <p:cNvPr id="12" name="Picture 11">
            <a:extLst>
              <a:ext uri="{FF2B5EF4-FFF2-40B4-BE49-F238E27FC236}">
                <a16:creationId xmlns:a16="http://schemas.microsoft.com/office/drawing/2014/main" id="{F753FCA1-895D-44DA-ADC3-85E6242FCE80}"/>
              </a:ext>
            </a:extLst>
          </p:cNvPr>
          <p:cNvPicPr>
            <a:picLocks noChangeAspect="1"/>
          </p:cNvPicPr>
          <p:nvPr/>
        </p:nvPicPr>
        <p:blipFill>
          <a:blip r:embed="rId6"/>
          <a:stretch>
            <a:fillRect/>
          </a:stretch>
        </p:blipFill>
        <p:spPr>
          <a:xfrm>
            <a:off x="695982" y="2310940"/>
            <a:ext cx="7858125" cy="747610"/>
          </a:xfrm>
          <a:prstGeom prst="rect">
            <a:avLst/>
          </a:prstGeom>
        </p:spPr>
      </p:pic>
      <p:sp>
        <p:nvSpPr>
          <p:cNvPr id="13" name="Content Placeholder 2">
            <a:extLst>
              <a:ext uri="{FF2B5EF4-FFF2-40B4-BE49-F238E27FC236}">
                <a16:creationId xmlns:a16="http://schemas.microsoft.com/office/drawing/2014/main" id="{FB307DBE-A7AA-4398-9A0D-CB85C71D9A32}"/>
              </a:ext>
            </a:extLst>
          </p:cNvPr>
          <p:cNvSpPr txBox="1">
            <a:spLocks/>
          </p:cNvSpPr>
          <p:nvPr/>
        </p:nvSpPr>
        <p:spPr>
          <a:xfrm>
            <a:off x="331182" y="3198907"/>
            <a:ext cx="3326418" cy="29202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Contoh comment multiple line</a:t>
            </a:r>
            <a:endParaRPr lang="en-ID" sz="2000" dirty="0"/>
          </a:p>
        </p:txBody>
      </p:sp>
      <p:pic>
        <p:nvPicPr>
          <p:cNvPr id="14" name="Picture 13">
            <a:extLst>
              <a:ext uri="{FF2B5EF4-FFF2-40B4-BE49-F238E27FC236}">
                <a16:creationId xmlns:a16="http://schemas.microsoft.com/office/drawing/2014/main" id="{65B897E0-6698-49CF-8431-0E870D6B6DE7}"/>
              </a:ext>
            </a:extLst>
          </p:cNvPr>
          <p:cNvPicPr>
            <a:picLocks noChangeAspect="1"/>
          </p:cNvPicPr>
          <p:nvPr/>
        </p:nvPicPr>
        <p:blipFill>
          <a:blip r:embed="rId7"/>
          <a:stretch>
            <a:fillRect/>
          </a:stretch>
        </p:blipFill>
        <p:spPr>
          <a:xfrm>
            <a:off x="695981" y="3433018"/>
            <a:ext cx="7858125" cy="1439275"/>
          </a:xfrm>
          <a:prstGeom prst="rect">
            <a:avLst/>
          </a:prstGeom>
        </p:spPr>
      </p:pic>
    </p:spTree>
    <p:extLst>
      <p:ext uri="{BB962C8B-B14F-4D97-AF65-F5344CB8AC3E}">
        <p14:creationId xmlns:p14="http://schemas.microsoft.com/office/powerpoint/2010/main" val="318778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0C48E883-6252-4ED8-AE86-A05C30748E65}"/>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F2E6491E-CC12-4218-81D5-1BC5631E7EFD}"/>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8FC5282A-E867-4105-A77A-93002BEBF6E5}"/>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extBox 7">
            <a:extLst>
              <a:ext uri="{FF2B5EF4-FFF2-40B4-BE49-F238E27FC236}">
                <a16:creationId xmlns:a16="http://schemas.microsoft.com/office/drawing/2014/main" id="{8E0083D8-9B9F-4906-B33C-C14CFE7FD3E9}"/>
              </a:ext>
            </a:extLst>
          </p:cNvPr>
          <p:cNvSpPr txBox="1"/>
          <p:nvPr/>
        </p:nvSpPr>
        <p:spPr>
          <a:xfrm>
            <a:off x="695982" y="206853"/>
            <a:ext cx="4598580" cy="523220"/>
          </a:xfrm>
          <a:prstGeom prst="rect">
            <a:avLst/>
          </a:prstGeom>
          <a:noFill/>
        </p:spPr>
        <p:txBody>
          <a:bodyPr wrap="square">
            <a:spAutoFit/>
          </a:bodyPr>
          <a:lstStyle/>
          <a:p>
            <a:r>
              <a:rPr lang="en-US" sz="2800" b="1" kern="1800" dirty="0">
                <a:solidFill>
                  <a:srgbClr val="000000"/>
                </a:solidFill>
                <a:effectLst/>
                <a:latin typeface="+mn-lt"/>
                <a:ea typeface="Times New Roman" panose="02020603050405020304" pitchFamily="18" charset="0"/>
              </a:rPr>
              <a:t>CSS Colors</a:t>
            </a:r>
            <a:endParaRPr lang="en-ID" sz="2800" b="1" dirty="0">
              <a:latin typeface="+mn-lt"/>
            </a:endParaRPr>
          </a:p>
        </p:txBody>
      </p:sp>
      <p:sp>
        <p:nvSpPr>
          <p:cNvPr id="10" name="TextBox 9">
            <a:extLst>
              <a:ext uri="{FF2B5EF4-FFF2-40B4-BE49-F238E27FC236}">
                <a16:creationId xmlns:a16="http://schemas.microsoft.com/office/drawing/2014/main" id="{1D8707A6-7605-430C-9B1F-E445DF17ACFC}"/>
              </a:ext>
            </a:extLst>
          </p:cNvPr>
          <p:cNvSpPr txBox="1"/>
          <p:nvPr/>
        </p:nvSpPr>
        <p:spPr>
          <a:xfrm>
            <a:off x="695981" y="961223"/>
            <a:ext cx="7916391" cy="543162"/>
          </a:xfrm>
          <a:prstGeom prst="rect">
            <a:avLst/>
          </a:prstGeom>
          <a:noFill/>
        </p:spPr>
        <p:txBody>
          <a:bodyPr wrap="square">
            <a:spAutoFit/>
          </a:bodyPr>
          <a:lstStyle/>
          <a:p>
            <a:pPr>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telah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sebelumnya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RGB, HEX, HSL, RGBA, HSLA</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41C67CC-7CF9-483E-8452-E1862818B15F}"/>
              </a:ext>
            </a:extLst>
          </p:cNvPr>
          <p:cNvSpPr txBox="1"/>
          <p:nvPr/>
        </p:nvSpPr>
        <p:spPr>
          <a:xfrm>
            <a:off x="695981" y="1785221"/>
            <a:ext cx="4598580" cy="400110"/>
          </a:xfrm>
          <a:prstGeom prst="rect">
            <a:avLst/>
          </a:prstGeom>
          <a:noFill/>
        </p:spPr>
        <p:txBody>
          <a:bodyPr wrap="square">
            <a:spAutoFit/>
          </a:bodyPr>
          <a:lstStyle/>
          <a:p>
            <a:r>
              <a:rPr lang="en-US" sz="2000" b="1" dirty="0">
                <a:solidFill>
                  <a:srgbClr val="000000"/>
                </a:solidFill>
                <a:effectLst/>
                <a:latin typeface="+mn-lt"/>
                <a:ea typeface="Calibri" panose="020F0502020204030204" pitchFamily="34" charset="0"/>
              </a:rPr>
              <a:t>CSS Color Names</a:t>
            </a:r>
            <a:endParaRPr lang="en-ID" sz="2000" dirty="0">
              <a:latin typeface="+mn-lt"/>
            </a:endParaRPr>
          </a:p>
        </p:txBody>
      </p:sp>
      <p:sp>
        <p:nvSpPr>
          <p:cNvPr id="16" name="TextBox 15">
            <a:extLst>
              <a:ext uri="{FF2B5EF4-FFF2-40B4-BE49-F238E27FC236}">
                <a16:creationId xmlns:a16="http://schemas.microsoft.com/office/drawing/2014/main" id="{885CF987-ECC7-4A36-8273-375467A60221}"/>
              </a:ext>
            </a:extLst>
          </p:cNvPr>
          <p:cNvSpPr txBox="1"/>
          <p:nvPr/>
        </p:nvSpPr>
        <p:spPr>
          <a:xfrm>
            <a:off x="695981" y="2253956"/>
            <a:ext cx="7129582" cy="312650"/>
          </a:xfrm>
          <a:prstGeom prst="rect">
            <a:avLst/>
          </a:prstGeom>
          <a:noFill/>
        </p:spPr>
        <p:txBody>
          <a:bodyPr wrap="square">
            <a:spAutoFit/>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Pada CSS,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telah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54DF581F-50DF-432C-A7E8-061509058438}"/>
              </a:ext>
            </a:extLst>
          </p:cNvPr>
          <p:cNvPicPr/>
          <p:nvPr/>
        </p:nvPicPr>
        <p:blipFill rotWithShape="1">
          <a:blip r:embed="rId5"/>
          <a:srcRect l="17148" t="45325" r="15224" b="27594"/>
          <a:stretch/>
        </p:blipFill>
        <p:spPr bwMode="auto">
          <a:xfrm>
            <a:off x="1235631" y="2765362"/>
            <a:ext cx="6324117" cy="16577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1298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27497977-A1D4-43A8-80BA-3857471CDBAC}"/>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78FE3C96-368F-47BA-AEFD-E1ED3D65D0B0}"/>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B604FD03-E65E-444B-8E2F-880DF701931E}"/>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extBox 7">
            <a:extLst>
              <a:ext uri="{FF2B5EF4-FFF2-40B4-BE49-F238E27FC236}">
                <a16:creationId xmlns:a16="http://schemas.microsoft.com/office/drawing/2014/main" id="{5D2464C8-CD61-42BF-A721-A4824E9B6491}"/>
              </a:ext>
            </a:extLst>
          </p:cNvPr>
          <p:cNvSpPr txBox="1"/>
          <p:nvPr/>
        </p:nvSpPr>
        <p:spPr>
          <a:xfrm>
            <a:off x="724343" y="69079"/>
            <a:ext cx="4598580" cy="458780"/>
          </a:xfrm>
          <a:prstGeom prst="rect">
            <a:avLst/>
          </a:prstGeom>
          <a:noFill/>
        </p:spPr>
        <p:txBody>
          <a:bodyPr wrap="square">
            <a:spAutoFit/>
          </a:bodyPr>
          <a:lstStyle/>
          <a:p>
            <a:pPr>
              <a:lnSpc>
                <a:spcPct val="107000"/>
              </a:lnSpc>
              <a:spcBef>
                <a:spcPts val="750"/>
              </a:spcBef>
              <a:spcAft>
                <a:spcPts val="750"/>
              </a:spcAft>
            </a:pPr>
            <a:r>
              <a:rPr lang="en-US" sz="2400" b="1" dirty="0">
                <a:solidFill>
                  <a:srgbClr val="000000"/>
                </a:solidFill>
                <a:effectLst/>
                <a:latin typeface="+mn-lt"/>
                <a:ea typeface="Times New Roman" panose="02020603050405020304" pitchFamily="18" charset="0"/>
                <a:cs typeface="Times New Roman" panose="02020603050405020304" pitchFamily="18" charset="0"/>
              </a:rPr>
              <a:t>CSS Background Color</a:t>
            </a:r>
            <a:endParaRPr lang="en-ID" sz="2400" b="1" dirty="0">
              <a:solidFill>
                <a:srgbClr val="2E74B5"/>
              </a:solidFill>
              <a:effectLst/>
              <a:latin typeface="+mn-lt"/>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4EECF56-F855-47CD-95C5-B71CF33F6825}"/>
              </a:ext>
            </a:extLst>
          </p:cNvPr>
          <p:cNvSpPr txBox="1"/>
          <p:nvPr/>
        </p:nvSpPr>
        <p:spPr>
          <a:xfrm>
            <a:off x="631007" y="764400"/>
            <a:ext cx="6174858" cy="312650"/>
          </a:xfrm>
          <a:prstGeom prst="rect">
            <a:avLst/>
          </a:prstGeom>
          <a:noFill/>
        </p:spPr>
        <p:txBody>
          <a:bodyPr wrap="square">
            <a:spAutoFit/>
          </a:bodyPr>
          <a:lstStyle/>
          <a:p>
            <a:pPr>
              <a:lnSpc>
                <a:spcPct val="107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Anda </a:t>
            </a:r>
            <a:r>
              <a:rPr lang="en-US" sz="1400" dirty="0" err="1">
                <a:effectLst/>
                <a:latin typeface="Arial" panose="020B0604020202020204" pitchFamily="34" charset="0"/>
                <a:ea typeface="Calibri" panose="020F0502020204030204" pitchFamily="34" charset="0"/>
                <a:cs typeface="Arial" panose="020B0604020202020204" pitchFamily="34" charset="0"/>
              </a:rPr>
              <a:t>dapat</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mengatur</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warna</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latar</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belakang</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untuk</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err="1">
                <a:effectLst/>
                <a:latin typeface="Arial" panose="020B0604020202020204" pitchFamily="34" charset="0"/>
                <a:ea typeface="Calibri" panose="020F0502020204030204" pitchFamily="34" charset="0"/>
                <a:cs typeface="Arial" panose="020B0604020202020204" pitchFamily="34" charset="0"/>
              </a:rPr>
              <a:t>elemen</a:t>
            </a:r>
            <a:r>
              <a:rPr lang="en-US" sz="1400" dirty="0">
                <a:effectLst/>
                <a:latin typeface="Arial" panose="020B0604020202020204" pitchFamily="34" charset="0"/>
                <a:ea typeface="Calibri" panose="020F0502020204030204" pitchFamily="34" charset="0"/>
                <a:cs typeface="Arial" panose="020B0604020202020204" pitchFamily="34" charset="0"/>
              </a:rPr>
              <a:t> HTML:</a:t>
            </a:r>
            <a:endParaRPr lang="en-ID" sz="1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21BFDB8-833D-41FF-BF15-15900BB08141}"/>
              </a:ext>
            </a:extLst>
          </p:cNvPr>
          <p:cNvPicPr/>
          <p:nvPr/>
        </p:nvPicPr>
        <p:blipFill rotWithShape="1">
          <a:blip r:embed="rId5"/>
          <a:srcRect l="17627" t="48461" r="15064" b="26168"/>
          <a:stretch/>
        </p:blipFill>
        <p:spPr bwMode="auto">
          <a:xfrm>
            <a:off x="631007" y="994984"/>
            <a:ext cx="5939913" cy="1284009"/>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F7A7F9FA-63EE-41B5-8892-BBC34C74C460}"/>
              </a:ext>
            </a:extLst>
          </p:cNvPr>
          <p:cNvSpPr txBox="1"/>
          <p:nvPr/>
        </p:nvSpPr>
        <p:spPr>
          <a:xfrm>
            <a:off x="695982" y="2222378"/>
            <a:ext cx="4598580" cy="312650"/>
          </a:xfrm>
          <a:prstGeom prst="rect">
            <a:avLst/>
          </a:prstGeom>
          <a:noFill/>
        </p:spPr>
        <p:txBody>
          <a:bodyPr wrap="square">
            <a:spAutoFit/>
          </a:bodyPr>
          <a:lstStyle/>
          <a:p>
            <a:pPr>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9363170C-54E6-47DB-9F29-7B8C4FBD943B}"/>
              </a:ext>
            </a:extLst>
          </p:cNvPr>
          <p:cNvPicPr/>
          <p:nvPr/>
        </p:nvPicPr>
        <p:blipFill rotWithShape="1">
          <a:blip r:embed="rId6"/>
          <a:srcRect l="17949" t="53877" r="31410" b="36716"/>
          <a:stretch/>
        </p:blipFill>
        <p:spPr bwMode="auto">
          <a:xfrm>
            <a:off x="695982" y="2535028"/>
            <a:ext cx="5746115" cy="600075"/>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D2AA683-2E18-49B1-A05A-B4C2B58DE707}"/>
              </a:ext>
            </a:extLst>
          </p:cNvPr>
          <p:cNvPicPr/>
          <p:nvPr/>
        </p:nvPicPr>
        <p:blipFill rotWithShape="1">
          <a:blip r:embed="rId7"/>
          <a:srcRect t="20810" b="29875"/>
          <a:stretch/>
        </p:blipFill>
        <p:spPr bwMode="auto">
          <a:xfrm>
            <a:off x="695982" y="3109503"/>
            <a:ext cx="6268344" cy="19649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9846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139FDC-DCF8-4224-97D3-F5CA4A673256}"/>
              </a:ext>
            </a:extLst>
          </p:cNvPr>
          <p:cNvSpPr txBox="1"/>
          <p:nvPr/>
        </p:nvSpPr>
        <p:spPr>
          <a:xfrm>
            <a:off x="1052690" y="0"/>
            <a:ext cx="4572000" cy="458780"/>
          </a:xfrm>
          <a:prstGeom prst="rect">
            <a:avLst/>
          </a:prstGeom>
          <a:noFill/>
        </p:spPr>
        <p:txBody>
          <a:bodyPr wrap="square">
            <a:spAutoFit/>
          </a:bodyPr>
          <a:lstStyle/>
          <a:p>
            <a:pPr>
              <a:lnSpc>
                <a:spcPct val="107000"/>
              </a:lnSpc>
              <a:spcBef>
                <a:spcPts val="750"/>
              </a:spcBef>
              <a:spcAft>
                <a:spcPts val="750"/>
              </a:spcAft>
            </a:pPr>
            <a:r>
              <a:rPr lang="en-US" sz="2400" b="1" dirty="0">
                <a:solidFill>
                  <a:srgbClr val="000000"/>
                </a:solidFill>
                <a:effectLst/>
                <a:latin typeface="+mj-lt"/>
                <a:ea typeface="Times New Roman" panose="02020603050405020304" pitchFamily="18" charset="0"/>
                <a:cs typeface="Times New Roman" panose="02020603050405020304" pitchFamily="18" charset="0"/>
              </a:rPr>
              <a:t>CSS Text Color</a:t>
            </a:r>
            <a:endParaRPr lang="en-ID" sz="2400" b="1" dirty="0">
              <a:solidFill>
                <a:srgbClr val="2E74B5"/>
              </a:solidFill>
              <a:effectLst/>
              <a:latin typeface="+mj-lt"/>
              <a:ea typeface="Times New Roman" panose="02020603050405020304" pitchFamily="18" charset="0"/>
              <a:cs typeface="Times New Roman" panose="02020603050405020304" pitchFamily="18" charset="0"/>
            </a:endParaRPr>
          </a:p>
        </p:txBody>
      </p:sp>
      <p:pic>
        <p:nvPicPr>
          <p:cNvPr id="6" name="Google Shape;203;p26">
            <a:extLst>
              <a:ext uri="{FF2B5EF4-FFF2-40B4-BE49-F238E27FC236}">
                <a16:creationId xmlns:a16="http://schemas.microsoft.com/office/drawing/2014/main" id="{421EC486-8F51-47B4-A1B3-D356D9AA8279}"/>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7" name="Google Shape;205;p26">
            <a:extLst>
              <a:ext uri="{FF2B5EF4-FFF2-40B4-BE49-F238E27FC236}">
                <a16:creationId xmlns:a16="http://schemas.microsoft.com/office/drawing/2014/main" id="{BC6A2D12-D158-489F-ABF7-B69BB6D45C6E}"/>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8" name="Google Shape;206;p26">
            <a:extLst>
              <a:ext uri="{FF2B5EF4-FFF2-40B4-BE49-F238E27FC236}">
                <a16:creationId xmlns:a16="http://schemas.microsoft.com/office/drawing/2014/main" id="{D2C9C08A-7500-44B7-A6EB-A652704B741A}"/>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10" name="TextBox 9">
            <a:extLst>
              <a:ext uri="{FF2B5EF4-FFF2-40B4-BE49-F238E27FC236}">
                <a16:creationId xmlns:a16="http://schemas.microsoft.com/office/drawing/2014/main" id="{79ABE42F-59BA-4C19-B1C7-0265E9F10FED}"/>
              </a:ext>
            </a:extLst>
          </p:cNvPr>
          <p:cNvSpPr txBox="1"/>
          <p:nvPr/>
        </p:nvSpPr>
        <p:spPr>
          <a:xfrm>
            <a:off x="491756" y="438004"/>
            <a:ext cx="4598580" cy="312650"/>
          </a:xfrm>
          <a:prstGeom prst="rect">
            <a:avLst/>
          </a:prstGeom>
          <a:noFill/>
        </p:spPr>
        <p:txBody>
          <a:bodyPr wrap="square">
            <a:spAutoFit/>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Anda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mengatur</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4F910C60-790D-45AC-9D7C-456E65E7B292}"/>
              </a:ext>
            </a:extLst>
          </p:cNvPr>
          <p:cNvPicPr/>
          <p:nvPr/>
        </p:nvPicPr>
        <p:blipFill rotWithShape="1">
          <a:blip r:embed="rId5"/>
          <a:srcRect l="16666" t="37058" r="16988" b="38997"/>
          <a:stretch/>
        </p:blipFill>
        <p:spPr bwMode="auto">
          <a:xfrm>
            <a:off x="491756" y="750654"/>
            <a:ext cx="5351145" cy="108585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E9234F5-E5C8-4CB5-9D2A-A65B4B8476A2}"/>
              </a:ext>
            </a:extLst>
          </p:cNvPr>
          <p:cNvPicPr/>
          <p:nvPr/>
        </p:nvPicPr>
        <p:blipFill rotWithShape="1">
          <a:blip r:embed="rId6"/>
          <a:srcRect l="18109" t="48461" r="42308" b="40992"/>
          <a:stretch/>
        </p:blipFill>
        <p:spPr bwMode="auto">
          <a:xfrm>
            <a:off x="565010" y="1836504"/>
            <a:ext cx="6040120" cy="90487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2746D67-26A7-4CA4-A466-B1769F955CC8}"/>
              </a:ext>
            </a:extLst>
          </p:cNvPr>
          <p:cNvPicPr/>
          <p:nvPr/>
        </p:nvPicPr>
        <p:blipFill rotWithShape="1">
          <a:blip r:embed="rId7"/>
          <a:srcRect t="17388" b="29874"/>
          <a:stretch/>
        </p:blipFill>
        <p:spPr bwMode="auto">
          <a:xfrm>
            <a:off x="613269" y="2839003"/>
            <a:ext cx="6180935" cy="19881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9060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26">
            <a:extLst>
              <a:ext uri="{FF2B5EF4-FFF2-40B4-BE49-F238E27FC236}">
                <a16:creationId xmlns:a16="http://schemas.microsoft.com/office/drawing/2014/main" id="{1F9D17E2-7E2E-4FF5-A5BE-BD5A5F486CF6}"/>
              </a:ext>
            </a:extLst>
          </p:cNvPr>
          <p:cNvPicPr preferRelativeResize="0"/>
          <p:nvPr/>
        </p:nvPicPr>
        <p:blipFill rotWithShape="1">
          <a:blip r:embed="rId2">
            <a:alphaModFix/>
          </a:blip>
          <a:srcRect l="-628" r="30708" b="82222"/>
          <a:stretch/>
        </p:blipFill>
        <p:spPr>
          <a:xfrm>
            <a:off x="5981399" y="0"/>
            <a:ext cx="3162600" cy="603300"/>
          </a:xfrm>
          <a:prstGeom prst="snip2DiagRect">
            <a:avLst>
              <a:gd name="adj1" fmla="val 0"/>
              <a:gd name="adj2" fmla="val 16667"/>
            </a:avLst>
          </a:prstGeom>
          <a:noFill/>
          <a:ln>
            <a:noFill/>
          </a:ln>
        </p:spPr>
      </p:pic>
      <p:pic>
        <p:nvPicPr>
          <p:cNvPr id="5" name="Google Shape;205;p26">
            <a:extLst>
              <a:ext uri="{FF2B5EF4-FFF2-40B4-BE49-F238E27FC236}">
                <a16:creationId xmlns:a16="http://schemas.microsoft.com/office/drawing/2014/main" id="{D49EB672-542D-4191-AAD8-42E770B03C55}"/>
              </a:ext>
            </a:extLst>
          </p:cNvPr>
          <p:cNvPicPr preferRelativeResize="0"/>
          <p:nvPr/>
        </p:nvPicPr>
        <p:blipFill rotWithShape="1">
          <a:blip r:embed="rId3">
            <a:alphaModFix/>
          </a:blip>
          <a:srcRect/>
          <a:stretch/>
        </p:blipFill>
        <p:spPr>
          <a:xfrm>
            <a:off x="-33618" y="-24297"/>
            <a:ext cx="729600" cy="462301"/>
          </a:xfrm>
          <a:prstGeom prst="rect">
            <a:avLst/>
          </a:prstGeom>
          <a:noFill/>
          <a:ln>
            <a:noFill/>
          </a:ln>
        </p:spPr>
      </p:pic>
      <p:pic>
        <p:nvPicPr>
          <p:cNvPr id="6" name="Google Shape;206;p26">
            <a:extLst>
              <a:ext uri="{FF2B5EF4-FFF2-40B4-BE49-F238E27FC236}">
                <a16:creationId xmlns:a16="http://schemas.microsoft.com/office/drawing/2014/main" id="{84C38C76-1CDE-4286-BC78-C85DC6A556C9}"/>
              </a:ext>
            </a:extLst>
          </p:cNvPr>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8" name="TextBox 7">
            <a:extLst>
              <a:ext uri="{FF2B5EF4-FFF2-40B4-BE49-F238E27FC236}">
                <a16:creationId xmlns:a16="http://schemas.microsoft.com/office/drawing/2014/main" id="{8D717E68-6AAA-4EC3-B43F-68F2354765BD}"/>
              </a:ext>
            </a:extLst>
          </p:cNvPr>
          <p:cNvSpPr txBox="1"/>
          <p:nvPr/>
        </p:nvSpPr>
        <p:spPr>
          <a:xfrm>
            <a:off x="1039400" y="130227"/>
            <a:ext cx="4598580" cy="400110"/>
          </a:xfrm>
          <a:prstGeom prst="rect">
            <a:avLst/>
          </a:prstGeom>
          <a:noFill/>
        </p:spPr>
        <p:txBody>
          <a:bodyPr wrap="square">
            <a:spAutoFit/>
          </a:bodyPr>
          <a:lstStyle/>
          <a:p>
            <a:r>
              <a:rPr lang="en-US" sz="2000" b="1" dirty="0">
                <a:solidFill>
                  <a:srgbClr val="000000"/>
                </a:solidFill>
                <a:effectLst/>
                <a:latin typeface="+mj-lt"/>
                <a:ea typeface="Calibri" panose="020F0502020204030204" pitchFamily="34" charset="0"/>
              </a:rPr>
              <a:t>CSS Border Color</a:t>
            </a:r>
            <a:endParaRPr lang="en-ID" sz="2000" dirty="0">
              <a:latin typeface="+mj-lt"/>
            </a:endParaRPr>
          </a:p>
        </p:txBody>
      </p:sp>
      <p:sp>
        <p:nvSpPr>
          <p:cNvPr id="10" name="TextBox 9">
            <a:extLst>
              <a:ext uri="{FF2B5EF4-FFF2-40B4-BE49-F238E27FC236}">
                <a16:creationId xmlns:a16="http://schemas.microsoft.com/office/drawing/2014/main" id="{06DFF5C4-15B9-4047-BC5A-F2AF3063E85B}"/>
              </a:ext>
            </a:extLst>
          </p:cNvPr>
          <p:cNvSpPr txBox="1"/>
          <p:nvPr/>
        </p:nvSpPr>
        <p:spPr>
          <a:xfrm>
            <a:off x="225942" y="603300"/>
            <a:ext cx="4598580" cy="312650"/>
          </a:xfrm>
          <a:prstGeom prst="rect">
            <a:avLst/>
          </a:prstGeom>
          <a:noFill/>
        </p:spPr>
        <p:txBody>
          <a:bodyPr wrap="square">
            <a:spAutoFit/>
          </a:bodyPr>
          <a:lstStyle/>
          <a:p>
            <a:pPr indent="457200">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Anda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mengatur</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border:</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FBAD2D3-DAB6-4B32-8FBE-8BFD96EDF7CC}"/>
              </a:ext>
            </a:extLst>
          </p:cNvPr>
          <p:cNvPicPr/>
          <p:nvPr/>
        </p:nvPicPr>
        <p:blipFill rotWithShape="1">
          <a:blip r:embed="rId5"/>
          <a:srcRect l="16666" t="32782" r="15385" b="40137"/>
          <a:stretch/>
        </p:blipFill>
        <p:spPr bwMode="auto">
          <a:xfrm>
            <a:off x="618018" y="915950"/>
            <a:ext cx="5143500" cy="115252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45BA56A-8D14-4669-8F6D-001683A1D88C}"/>
              </a:ext>
            </a:extLst>
          </p:cNvPr>
          <p:cNvPicPr/>
          <p:nvPr/>
        </p:nvPicPr>
        <p:blipFill rotWithShape="1">
          <a:blip r:embed="rId6"/>
          <a:srcRect l="17308" t="43900" r="43750" b="42132"/>
          <a:stretch/>
        </p:blipFill>
        <p:spPr bwMode="auto">
          <a:xfrm>
            <a:off x="695982" y="2300066"/>
            <a:ext cx="4486910" cy="90487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80AC754-4CD5-441A-AEA4-EE5D4A948529}"/>
              </a:ext>
            </a:extLst>
          </p:cNvPr>
          <p:cNvPicPr/>
          <p:nvPr/>
        </p:nvPicPr>
        <p:blipFill rotWithShape="1">
          <a:blip r:embed="rId7"/>
          <a:srcRect t="19384" b="38712"/>
          <a:stretch/>
        </p:blipFill>
        <p:spPr bwMode="auto">
          <a:xfrm>
            <a:off x="711450" y="3204941"/>
            <a:ext cx="6146549" cy="1600975"/>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3807387B-A41A-4223-BF33-2B47BF318BF6}"/>
              </a:ext>
            </a:extLst>
          </p:cNvPr>
          <p:cNvSpPr txBox="1"/>
          <p:nvPr/>
        </p:nvSpPr>
        <p:spPr>
          <a:xfrm>
            <a:off x="225942" y="2006648"/>
            <a:ext cx="4598580" cy="312650"/>
          </a:xfrm>
          <a:prstGeom prst="rect">
            <a:avLst/>
          </a:prstGeom>
          <a:noFill/>
        </p:spPr>
        <p:txBody>
          <a:bodyPr wrap="square">
            <a:spAutoFit/>
          </a:bodyPr>
          <a:lstStyle/>
          <a:p>
            <a:pPr indent="457200">
              <a:lnSpc>
                <a:spcPct val="107000"/>
              </a:lnSpc>
              <a:spcAft>
                <a:spcPts val="80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Google Shape;203;p26">
            <a:extLst>
              <a:ext uri="{FF2B5EF4-FFF2-40B4-BE49-F238E27FC236}">
                <a16:creationId xmlns:a16="http://schemas.microsoft.com/office/drawing/2014/main" id="{5FD21AD3-F4BA-45C9-969A-AF49B3E1EE06}"/>
              </a:ext>
            </a:extLst>
          </p:cNvPr>
          <p:cNvPicPr preferRelativeResize="0"/>
          <p:nvPr/>
        </p:nvPicPr>
        <p:blipFill rotWithShape="1">
          <a:blip r:embed="rId2">
            <a:alphaModFix/>
          </a:blip>
          <a:srcRect l="-628" r="30708" b="82222"/>
          <a:stretch/>
        </p:blipFill>
        <p:spPr>
          <a:xfrm>
            <a:off x="5981400" y="35934"/>
            <a:ext cx="3162600" cy="603300"/>
          </a:xfrm>
          <a:prstGeom prst="snip2DiagRect">
            <a:avLst>
              <a:gd name="adj1" fmla="val 0"/>
              <a:gd name="adj2" fmla="val 16667"/>
            </a:avLst>
          </a:prstGeom>
          <a:noFill/>
          <a:ln>
            <a:noFill/>
          </a:ln>
        </p:spPr>
      </p:pic>
      <p:pic>
        <p:nvPicPr>
          <p:cNvPr id="17" name="Google Shape;205;p26">
            <a:extLst>
              <a:ext uri="{FF2B5EF4-FFF2-40B4-BE49-F238E27FC236}">
                <a16:creationId xmlns:a16="http://schemas.microsoft.com/office/drawing/2014/main" id="{E699D437-08F9-4FC7-B460-33E609E18CE5}"/>
              </a:ext>
            </a:extLst>
          </p:cNvPr>
          <p:cNvPicPr preferRelativeResize="0"/>
          <p:nvPr/>
        </p:nvPicPr>
        <p:blipFill rotWithShape="1">
          <a:blip r:embed="rId3">
            <a:alphaModFix/>
          </a:blip>
          <a:srcRect/>
          <a:stretch/>
        </p:blipFill>
        <p:spPr>
          <a:xfrm>
            <a:off x="-33617" y="11637"/>
            <a:ext cx="729600" cy="462301"/>
          </a:xfrm>
          <a:prstGeom prst="rect">
            <a:avLst/>
          </a:prstGeom>
          <a:noFill/>
          <a:ln>
            <a:noFill/>
          </a:ln>
        </p:spPr>
      </p:pic>
    </p:spTree>
    <p:extLst>
      <p:ext uri="{BB962C8B-B14F-4D97-AF65-F5344CB8AC3E}">
        <p14:creationId xmlns:p14="http://schemas.microsoft.com/office/powerpoint/2010/main" val="38035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20" name="Google Shape;120;p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1" name="Google Shape;121;p3"/>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22" name="Google Shape;122;p3"/>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23" name="Google Shape;123;p3"/>
          <p:cNvSpPr/>
          <p:nvPr/>
        </p:nvSpPr>
        <p:spPr>
          <a:xfrm>
            <a:off x="331181" y="118750"/>
            <a:ext cx="565021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2060"/>
                </a:solidFill>
                <a:latin typeface="Cambria"/>
                <a:ea typeface="Cambria"/>
                <a:cs typeface="Cambria"/>
                <a:sym typeface="Cambria"/>
              </a:rPr>
              <a:t>Implementasi Rancangan User Interface Pelatihan</a:t>
            </a:r>
            <a:endParaRPr sz="1800" b="1" i="0" u="none" strike="noStrike" cap="none">
              <a:solidFill>
                <a:srgbClr val="002060"/>
              </a:solidFill>
              <a:latin typeface="Cambria"/>
              <a:ea typeface="Cambria"/>
              <a:cs typeface="Cambria"/>
              <a:sym typeface="Cambria"/>
            </a:endParaRPr>
          </a:p>
        </p:txBody>
      </p:sp>
      <p:sp>
        <p:nvSpPr>
          <p:cNvPr id="124" name="Google Shape;124;p3"/>
          <p:cNvSpPr/>
          <p:nvPr/>
        </p:nvSpPr>
        <p:spPr>
          <a:xfrm>
            <a:off x="331180" y="876953"/>
            <a:ext cx="8464028" cy="2523727"/>
          </a:xfrm>
          <a:prstGeom prst="rect">
            <a:avLst/>
          </a:prstGeom>
          <a:noFill/>
          <a:ln>
            <a:noFill/>
          </a:ln>
        </p:spPr>
        <p:txBody>
          <a:bodyPr spcFirstLastPara="1" wrap="square" lIns="91425" tIns="45700" rIns="91425" bIns="45700" anchor="t" anchorCtr="0">
            <a:spAutoFit/>
          </a:bodyPr>
          <a:lstStyle/>
          <a:p>
            <a:pPr marL="0" marR="0" lvl="0" indent="-11430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Perancangan Menu</a:t>
            </a:r>
            <a:endParaRPr>
              <a:latin typeface="Cambria"/>
              <a:ea typeface="Cambria"/>
              <a:cs typeface="Cambria"/>
              <a:sym typeface="Cambria"/>
            </a:endParaRPr>
          </a:p>
          <a:p>
            <a:pPr marL="0" marR="0" lvl="0" indent="-114300" algn="just" rtl="0">
              <a:lnSpc>
                <a:spcPct val="100000"/>
              </a:lnSpc>
              <a:spcBef>
                <a:spcPts val="120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Perancangan Layout </a:t>
            </a:r>
            <a:endParaRPr>
              <a:latin typeface="Cambria"/>
              <a:ea typeface="Cambria"/>
              <a:cs typeface="Cambria"/>
              <a:sym typeface="Cambria"/>
            </a:endParaRPr>
          </a:p>
          <a:p>
            <a:pPr marL="0" marR="0" lvl="0" indent="-114300" algn="just" rtl="0">
              <a:lnSpc>
                <a:spcPct val="100000"/>
              </a:lnSpc>
              <a:spcBef>
                <a:spcPts val="120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Perancangan Form Fill-in</a:t>
            </a:r>
            <a:endParaRPr>
              <a:latin typeface="Cambria"/>
              <a:ea typeface="Cambria"/>
              <a:cs typeface="Cambria"/>
              <a:sym typeface="Cambria"/>
            </a:endParaRPr>
          </a:p>
          <a:p>
            <a:pPr marL="0" marR="0" lvl="0" indent="-114300" algn="just" rtl="0">
              <a:lnSpc>
                <a:spcPct val="100000"/>
              </a:lnSpc>
              <a:spcBef>
                <a:spcPts val="120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Pengaturan Style Komponen HTML</a:t>
            </a:r>
            <a:endParaRPr>
              <a:latin typeface="Cambria"/>
              <a:ea typeface="Cambria"/>
              <a:cs typeface="Cambria"/>
              <a:sym typeface="Cambria"/>
            </a:endParaRPr>
          </a:p>
          <a:p>
            <a:pPr marL="0" marR="0" lvl="0" indent="-114300" algn="just" rtl="0">
              <a:lnSpc>
                <a:spcPct val="100000"/>
              </a:lnSpc>
              <a:spcBef>
                <a:spcPts val="120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Perancangan Tampilan UI dengan Menggunakan Bootstrap Framework</a:t>
            </a:r>
            <a:endParaRPr>
              <a:latin typeface="Cambria"/>
              <a:ea typeface="Cambria"/>
              <a:cs typeface="Cambria"/>
              <a:sym typeface="Cambria"/>
            </a:endParaRPr>
          </a:p>
          <a:p>
            <a:pPr marL="0" marR="0" lvl="0" indent="0" algn="l" rtl="0">
              <a:lnSpc>
                <a:spcPct val="100000"/>
              </a:lnSpc>
              <a:spcBef>
                <a:spcPts val="120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787555-7EAB-472F-90B0-19F6DA2D26DB}"/>
              </a:ext>
            </a:extLst>
          </p:cNvPr>
          <p:cNvSpPr txBox="1"/>
          <p:nvPr/>
        </p:nvSpPr>
        <p:spPr>
          <a:xfrm>
            <a:off x="1031712" y="110569"/>
            <a:ext cx="4572000" cy="519886"/>
          </a:xfrm>
          <a:prstGeom prst="rect">
            <a:avLst/>
          </a:prstGeom>
          <a:noFill/>
        </p:spPr>
        <p:txBody>
          <a:bodyPr wrap="square">
            <a:spAutoFit/>
          </a:bodyPr>
          <a:lstStyle/>
          <a:p>
            <a:pPr>
              <a:lnSpc>
                <a:spcPct val="107000"/>
              </a:lnSpc>
              <a:spcBef>
                <a:spcPts val="750"/>
              </a:spcBef>
              <a:spcAft>
                <a:spcPts val="750"/>
              </a:spcAft>
            </a:pPr>
            <a:r>
              <a:rPr lang="en-US" sz="2800" b="1" dirty="0">
                <a:solidFill>
                  <a:srgbClr val="000000"/>
                </a:solidFill>
                <a:effectLst/>
                <a:latin typeface="+mj-lt"/>
                <a:ea typeface="Times New Roman" panose="02020603050405020304" pitchFamily="18" charset="0"/>
                <a:cs typeface="Times New Roman" panose="02020603050405020304" pitchFamily="18" charset="0"/>
              </a:rPr>
              <a:t>CSS Color Values</a:t>
            </a:r>
            <a:endParaRPr lang="en-ID" sz="2800" b="1" dirty="0">
              <a:solidFill>
                <a:srgbClr val="2E74B5"/>
              </a:solidFill>
              <a:effectLst/>
              <a:latin typeface="+mj-lt"/>
              <a:ea typeface="Times New Roman" panose="02020603050405020304" pitchFamily="18" charset="0"/>
              <a:cs typeface="Times New Roman" panose="02020603050405020304" pitchFamily="18" charset="0"/>
            </a:endParaRPr>
          </a:p>
        </p:txBody>
      </p:sp>
      <p:pic>
        <p:nvPicPr>
          <p:cNvPr id="6" name="Google Shape;206;p26">
            <a:extLst>
              <a:ext uri="{FF2B5EF4-FFF2-40B4-BE49-F238E27FC236}">
                <a16:creationId xmlns:a16="http://schemas.microsoft.com/office/drawing/2014/main" id="{1619D91A-7A92-4765-9A7E-EDE91D24EDA9}"/>
              </a:ext>
            </a:extLst>
          </p:cNvPr>
          <p:cNvPicPr preferRelativeResize="0"/>
          <p:nvPr/>
        </p:nvPicPr>
        <p:blipFill rotWithShape="1">
          <a:blip r:embed="rId2">
            <a:alphaModFix/>
          </a:blip>
          <a:srcRect/>
          <a:stretch/>
        </p:blipFill>
        <p:spPr>
          <a:xfrm>
            <a:off x="8145433" y="4506596"/>
            <a:ext cx="1019991" cy="646331"/>
          </a:xfrm>
          <a:prstGeom prst="rect">
            <a:avLst/>
          </a:prstGeom>
          <a:noFill/>
          <a:ln>
            <a:noFill/>
          </a:ln>
        </p:spPr>
      </p:pic>
      <p:pic>
        <p:nvPicPr>
          <p:cNvPr id="7" name="Google Shape;203;p26">
            <a:extLst>
              <a:ext uri="{FF2B5EF4-FFF2-40B4-BE49-F238E27FC236}">
                <a16:creationId xmlns:a16="http://schemas.microsoft.com/office/drawing/2014/main" id="{F9C1F1C1-AC1A-4CEF-80EA-DB0882C83705}"/>
              </a:ext>
            </a:extLst>
          </p:cNvPr>
          <p:cNvPicPr preferRelativeResize="0"/>
          <p:nvPr/>
        </p:nvPicPr>
        <p:blipFill rotWithShape="1">
          <a:blip r:embed="rId3">
            <a:alphaModFix/>
          </a:blip>
          <a:srcRect l="-628" r="30708" b="82222"/>
          <a:stretch/>
        </p:blipFill>
        <p:spPr>
          <a:xfrm>
            <a:off x="5981400" y="35934"/>
            <a:ext cx="3162600" cy="603300"/>
          </a:xfrm>
          <a:prstGeom prst="snip2DiagRect">
            <a:avLst>
              <a:gd name="adj1" fmla="val 0"/>
              <a:gd name="adj2" fmla="val 16667"/>
            </a:avLst>
          </a:prstGeom>
          <a:noFill/>
          <a:ln>
            <a:noFill/>
          </a:ln>
        </p:spPr>
      </p:pic>
      <p:pic>
        <p:nvPicPr>
          <p:cNvPr id="8" name="Google Shape;205;p26">
            <a:extLst>
              <a:ext uri="{FF2B5EF4-FFF2-40B4-BE49-F238E27FC236}">
                <a16:creationId xmlns:a16="http://schemas.microsoft.com/office/drawing/2014/main" id="{9D1B96DA-7025-4148-909F-87C3C14E1B8A}"/>
              </a:ext>
            </a:extLst>
          </p:cNvPr>
          <p:cNvPicPr preferRelativeResize="0"/>
          <p:nvPr/>
        </p:nvPicPr>
        <p:blipFill rotWithShape="1">
          <a:blip r:embed="rId4">
            <a:alphaModFix/>
          </a:blip>
          <a:srcRect/>
          <a:stretch/>
        </p:blipFill>
        <p:spPr>
          <a:xfrm>
            <a:off x="-33617" y="11637"/>
            <a:ext cx="729600" cy="462301"/>
          </a:xfrm>
          <a:prstGeom prst="rect">
            <a:avLst/>
          </a:prstGeom>
          <a:noFill/>
          <a:ln>
            <a:noFill/>
          </a:ln>
        </p:spPr>
      </p:pic>
      <p:sp>
        <p:nvSpPr>
          <p:cNvPr id="10" name="TextBox 9">
            <a:extLst>
              <a:ext uri="{FF2B5EF4-FFF2-40B4-BE49-F238E27FC236}">
                <a16:creationId xmlns:a16="http://schemas.microsoft.com/office/drawing/2014/main" id="{7E1B6C87-9307-4E71-9570-0B98C3FB3D83}"/>
              </a:ext>
            </a:extLst>
          </p:cNvPr>
          <p:cNvSpPr txBox="1"/>
          <p:nvPr/>
        </p:nvSpPr>
        <p:spPr>
          <a:xfrm>
            <a:off x="582132" y="749145"/>
            <a:ext cx="7349755" cy="543162"/>
          </a:xfrm>
          <a:prstGeom prst="rect">
            <a:avLst/>
          </a:prstGeom>
          <a:noFill/>
        </p:spPr>
        <p:txBody>
          <a:bodyPr wrap="square">
            <a:spAutoFit/>
          </a:bodyPr>
          <a:lstStyle/>
          <a:p>
            <a:pPr>
              <a:lnSpc>
                <a:spcPct val="107000"/>
              </a:lnSpc>
              <a:spcAft>
                <a:spcPts val="800"/>
              </a:spcAft>
              <a:tabLst>
                <a:tab pos="1085850" algn="l"/>
              </a:tabLst>
            </a:pPr>
            <a:r>
              <a:rPr lang="en-US" sz="1400" dirty="0">
                <a:effectLst/>
                <a:latin typeface="Calibri" panose="020F0502020204030204" pitchFamily="34" charset="0"/>
                <a:ea typeface="Calibri" panose="020F0502020204030204" pitchFamily="34" charset="0"/>
                <a:cs typeface="Times New Roman" panose="02020603050405020304" pitchFamily="18" charset="0"/>
              </a:rPr>
              <a:t>Di CSS,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RGB,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HEX,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HSL,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RGBA, dan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400" dirty="0">
                <a:effectLst/>
                <a:latin typeface="Calibri" panose="020F0502020204030204" pitchFamily="34" charset="0"/>
                <a:ea typeface="Calibri" panose="020F0502020204030204" pitchFamily="34" charset="0"/>
                <a:cs typeface="Times New Roman" panose="02020603050405020304" pitchFamily="18" charset="0"/>
              </a:rPr>
              <a:t> HSLA:</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1CBE947-8CDD-43BA-8F72-98BCB18BC0C5}"/>
              </a:ext>
            </a:extLst>
          </p:cNvPr>
          <p:cNvSpPr txBox="1"/>
          <p:nvPr/>
        </p:nvSpPr>
        <p:spPr>
          <a:xfrm>
            <a:off x="582132" y="1227553"/>
            <a:ext cx="4598580" cy="307777"/>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Sama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Tomat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D" dirty="0"/>
          </a:p>
        </p:txBody>
      </p:sp>
      <p:pic>
        <p:nvPicPr>
          <p:cNvPr id="13" name="Picture 12">
            <a:extLst>
              <a:ext uri="{FF2B5EF4-FFF2-40B4-BE49-F238E27FC236}">
                <a16:creationId xmlns:a16="http://schemas.microsoft.com/office/drawing/2014/main" id="{0C369198-112B-4632-ADDB-C744DEA67035}"/>
              </a:ext>
            </a:extLst>
          </p:cNvPr>
          <p:cNvPicPr/>
          <p:nvPr/>
        </p:nvPicPr>
        <p:blipFill rotWithShape="1">
          <a:blip r:embed="rId5"/>
          <a:srcRect l="17147" t="46465" r="14584" b="24744"/>
          <a:stretch/>
        </p:blipFill>
        <p:spPr bwMode="auto">
          <a:xfrm>
            <a:off x="582132" y="1535330"/>
            <a:ext cx="5021580" cy="1190625"/>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9055B1B7-5323-48E4-8783-8B1DF98C5612}"/>
              </a:ext>
            </a:extLst>
          </p:cNvPr>
          <p:cNvSpPr txBox="1"/>
          <p:nvPr/>
        </p:nvSpPr>
        <p:spPr>
          <a:xfrm>
            <a:off x="582132" y="2725955"/>
            <a:ext cx="4598580" cy="312650"/>
          </a:xfrm>
          <a:prstGeom prst="rect">
            <a:avLst/>
          </a:prstGeom>
          <a:noFill/>
        </p:spPr>
        <p:txBody>
          <a:bodyPr wrap="square">
            <a:spAutoFit/>
          </a:bodyPr>
          <a:lstStyle/>
          <a:p>
            <a:pPr>
              <a:lnSpc>
                <a:spcPct val="107000"/>
              </a:lnSpc>
              <a:spcAft>
                <a:spcPts val="800"/>
              </a:spcAft>
              <a:tabLst>
                <a:tab pos="1085850" algn="l"/>
              </a:tabLst>
            </a:pPr>
            <a:r>
              <a:rPr lang="en-US" sz="1400" dirty="0">
                <a:effectLst/>
                <a:latin typeface="Calibri" panose="020F0502020204030204" pitchFamily="34" charset="0"/>
                <a:ea typeface="Calibri" panose="020F0502020204030204" pitchFamily="34" charset="0"/>
                <a:cs typeface="Times New Roman" panose="02020603050405020304" pitchFamily="18" charset="0"/>
              </a:rPr>
              <a:t>Sama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nama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warna</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Tomat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tapi</a:t>
            </a:r>
            <a:r>
              <a:rPr lang="en-US" sz="1400" dirty="0">
                <a:effectLst/>
                <a:latin typeface="Calibri" panose="020F0502020204030204" pitchFamily="34" charset="0"/>
                <a:ea typeface="Calibri" panose="020F0502020204030204" pitchFamily="34" charset="0"/>
                <a:cs typeface="Times New Roman" panose="02020603050405020304" pitchFamily="18" charset="0"/>
              </a:rPr>
              <a:t> 50%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transparan</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0CA4A0CD-9DCE-42C4-92D1-DF59430146A1}"/>
              </a:ext>
            </a:extLst>
          </p:cNvPr>
          <p:cNvPicPr/>
          <p:nvPr/>
        </p:nvPicPr>
        <p:blipFill rotWithShape="1">
          <a:blip r:embed="rId6"/>
          <a:srcRect l="17148" t="50171" r="14904" b="30160"/>
          <a:stretch/>
        </p:blipFill>
        <p:spPr bwMode="auto">
          <a:xfrm>
            <a:off x="582132" y="3038605"/>
            <a:ext cx="5560060" cy="904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1855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CC27BA-5E43-4F75-BAAC-52AC535B1467}"/>
              </a:ext>
            </a:extLst>
          </p:cNvPr>
          <p:cNvSpPr txBox="1"/>
          <p:nvPr/>
        </p:nvSpPr>
        <p:spPr>
          <a:xfrm>
            <a:off x="1031358" y="176555"/>
            <a:ext cx="4572000" cy="458780"/>
          </a:xfrm>
          <a:prstGeom prst="rect">
            <a:avLst/>
          </a:prstGeom>
          <a:noFill/>
        </p:spPr>
        <p:txBody>
          <a:bodyPr wrap="square">
            <a:spAutoFit/>
          </a:bodyPr>
          <a:lstStyle/>
          <a:p>
            <a:pPr>
              <a:lnSpc>
                <a:spcPct val="107000"/>
              </a:lnSpc>
              <a:spcBef>
                <a:spcPts val="750"/>
              </a:spcBef>
              <a:spcAft>
                <a:spcPts val="750"/>
              </a:spcAft>
            </a:pPr>
            <a:r>
              <a:rPr lang="en-US" sz="2400" b="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Contoh</a:t>
            </a:r>
            <a:r>
              <a:rPr lang="en-US" sz="2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CSS Color Values</a:t>
            </a:r>
            <a:endParaRPr lang="en-ID" sz="24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Google Shape;206;p26">
            <a:extLst>
              <a:ext uri="{FF2B5EF4-FFF2-40B4-BE49-F238E27FC236}">
                <a16:creationId xmlns:a16="http://schemas.microsoft.com/office/drawing/2014/main" id="{A978E915-5AAA-45CE-B195-CE7B43A217E9}"/>
              </a:ext>
            </a:extLst>
          </p:cNvPr>
          <p:cNvPicPr preferRelativeResize="0"/>
          <p:nvPr/>
        </p:nvPicPr>
        <p:blipFill rotWithShape="1">
          <a:blip r:embed="rId2">
            <a:alphaModFix/>
          </a:blip>
          <a:srcRect/>
          <a:stretch/>
        </p:blipFill>
        <p:spPr>
          <a:xfrm>
            <a:off x="8145433" y="4506596"/>
            <a:ext cx="1019991" cy="646331"/>
          </a:xfrm>
          <a:prstGeom prst="rect">
            <a:avLst/>
          </a:prstGeom>
          <a:noFill/>
          <a:ln>
            <a:noFill/>
          </a:ln>
        </p:spPr>
      </p:pic>
      <p:pic>
        <p:nvPicPr>
          <p:cNvPr id="7" name="Google Shape;203;p26">
            <a:extLst>
              <a:ext uri="{FF2B5EF4-FFF2-40B4-BE49-F238E27FC236}">
                <a16:creationId xmlns:a16="http://schemas.microsoft.com/office/drawing/2014/main" id="{2868A3CC-9105-47B5-A182-A350F0FFDC49}"/>
              </a:ext>
            </a:extLst>
          </p:cNvPr>
          <p:cNvPicPr preferRelativeResize="0"/>
          <p:nvPr/>
        </p:nvPicPr>
        <p:blipFill rotWithShape="1">
          <a:blip r:embed="rId3">
            <a:alphaModFix/>
          </a:blip>
          <a:srcRect l="-628" r="30708" b="82222"/>
          <a:stretch/>
        </p:blipFill>
        <p:spPr>
          <a:xfrm>
            <a:off x="5981400" y="35934"/>
            <a:ext cx="3162600" cy="603300"/>
          </a:xfrm>
          <a:prstGeom prst="snip2DiagRect">
            <a:avLst>
              <a:gd name="adj1" fmla="val 0"/>
              <a:gd name="adj2" fmla="val 16667"/>
            </a:avLst>
          </a:prstGeom>
          <a:noFill/>
          <a:ln>
            <a:noFill/>
          </a:ln>
        </p:spPr>
      </p:pic>
      <p:pic>
        <p:nvPicPr>
          <p:cNvPr id="8" name="Google Shape;205;p26">
            <a:extLst>
              <a:ext uri="{FF2B5EF4-FFF2-40B4-BE49-F238E27FC236}">
                <a16:creationId xmlns:a16="http://schemas.microsoft.com/office/drawing/2014/main" id="{1343B0C4-9666-4223-B293-BF152ABA0D80}"/>
              </a:ext>
            </a:extLst>
          </p:cNvPr>
          <p:cNvPicPr preferRelativeResize="0"/>
          <p:nvPr/>
        </p:nvPicPr>
        <p:blipFill rotWithShape="1">
          <a:blip r:embed="rId4">
            <a:alphaModFix/>
          </a:blip>
          <a:srcRect/>
          <a:stretch/>
        </p:blipFill>
        <p:spPr>
          <a:xfrm>
            <a:off x="-33617" y="11637"/>
            <a:ext cx="729600" cy="462301"/>
          </a:xfrm>
          <a:prstGeom prst="rect">
            <a:avLst/>
          </a:prstGeom>
          <a:noFill/>
          <a:ln>
            <a:noFill/>
          </a:ln>
        </p:spPr>
      </p:pic>
      <p:pic>
        <p:nvPicPr>
          <p:cNvPr id="9" name="Picture 8">
            <a:extLst>
              <a:ext uri="{FF2B5EF4-FFF2-40B4-BE49-F238E27FC236}">
                <a16:creationId xmlns:a16="http://schemas.microsoft.com/office/drawing/2014/main" id="{C633DCAD-195E-4169-AA24-51C1691681CD}"/>
              </a:ext>
            </a:extLst>
          </p:cNvPr>
          <p:cNvPicPr/>
          <p:nvPr/>
        </p:nvPicPr>
        <p:blipFill rotWithShape="1">
          <a:blip r:embed="rId5"/>
          <a:srcRect l="18269" t="55302" r="36378" b="23888"/>
          <a:stretch/>
        </p:blipFill>
        <p:spPr bwMode="auto">
          <a:xfrm>
            <a:off x="642820" y="943971"/>
            <a:ext cx="4758520" cy="1352662"/>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3D6DAD0-C786-43CE-852C-BD3285704177}"/>
              </a:ext>
            </a:extLst>
          </p:cNvPr>
          <p:cNvPicPr/>
          <p:nvPr/>
        </p:nvPicPr>
        <p:blipFill rotWithShape="1">
          <a:blip r:embed="rId6"/>
          <a:srcRect t="19383" b="12201"/>
          <a:stretch/>
        </p:blipFill>
        <p:spPr bwMode="auto">
          <a:xfrm>
            <a:off x="642820" y="2325873"/>
            <a:ext cx="6215180" cy="25225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402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18" name="Google Shape;218;p2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19" name="Google Shape;219;p27"/>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220" name="Google Shape;220;p27"/>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221" name="Google Shape;221;p27"/>
          <p:cNvSpPr/>
          <p:nvPr/>
        </p:nvSpPr>
        <p:spPr>
          <a:xfrm>
            <a:off x="331181" y="118750"/>
            <a:ext cx="565021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Arial"/>
                <a:ea typeface="Arial"/>
                <a:cs typeface="Arial"/>
                <a:sym typeface="Arial"/>
              </a:rPr>
              <a:t>Perancangan Menu – Combination of Multiple Menus</a:t>
            </a:r>
            <a:endParaRPr/>
          </a:p>
        </p:txBody>
      </p:sp>
      <p:sp>
        <p:nvSpPr>
          <p:cNvPr id="222" name="Google Shape;222;p27"/>
          <p:cNvSpPr/>
          <p:nvPr/>
        </p:nvSpPr>
        <p:spPr>
          <a:xfrm>
            <a:off x="331180" y="960801"/>
            <a:ext cx="7814253" cy="523180"/>
          </a:xfrm>
          <a:prstGeom prst="rect">
            <a:avLst/>
          </a:prstGeom>
          <a:noFill/>
          <a:ln>
            <a:noFill/>
          </a:ln>
        </p:spPr>
        <p:txBody>
          <a:bodyPr spcFirstLastPara="1" wrap="square" lIns="91425" tIns="45700" rIns="91425" bIns="45700" anchor="t" anchorCtr="0">
            <a:spAutoFit/>
          </a:bodyPr>
          <a:lstStyle/>
          <a:p>
            <a:pPr marL="0" marR="0" lvl="0" indent="-114300" algn="just" rtl="0">
              <a:lnSpc>
                <a:spcPct val="100000"/>
              </a:lnSpc>
              <a:spcBef>
                <a:spcPts val="0"/>
              </a:spcBef>
              <a:spcAft>
                <a:spcPts val="120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Combination of Multiple Menus :</a:t>
            </a:r>
            <a:endParaRPr>
              <a:latin typeface="Cambria"/>
              <a:ea typeface="Cambria"/>
              <a:cs typeface="Cambria"/>
              <a:sym typeface="Cambria"/>
            </a:endParaRPr>
          </a:p>
        </p:txBody>
      </p:sp>
      <p:sp>
        <p:nvSpPr>
          <p:cNvPr id="223" name="Google Shape;223;p27"/>
          <p:cNvSpPr/>
          <p:nvPr/>
        </p:nvSpPr>
        <p:spPr>
          <a:xfrm>
            <a:off x="695982" y="1391328"/>
            <a:ext cx="6879424" cy="2616101"/>
          </a:xfrm>
          <a:prstGeom prst="rect">
            <a:avLst/>
          </a:prstGeom>
          <a:noFill/>
          <a:ln>
            <a:noFill/>
          </a:ln>
        </p:spPr>
        <p:txBody>
          <a:bodyPr spcFirstLastPara="1" wrap="square" lIns="91425" tIns="45700" rIns="91425" bIns="45700" anchor="t" anchorCtr="0">
            <a:spAutoFit/>
          </a:bodyPr>
          <a:lstStyle/>
          <a:p>
            <a:pPr marL="342900" marR="0" lvl="1" indent="-342900" algn="just" rtl="0">
              <a:lnSpc>
                <a:spcPct val="100000"/>
              </a:lnSpc>
              <a:spcBef>
                <a:spcPts val="0"/>
              </a:spcBef>
              <a:spcAft>
                <a:spcPts val="0"/>
              </a:spcAft>
              <a:buClr>
                <a:srgbClr val="000000"/>
              </a:buClr>
              <a:buSzPts val="1800"/>
              <a:buFont typeface="Noto Sans Symbols"/>
              <a:buChar char="❖"/>
            </a:pPr>
            <a:r>
              <a:rPr lang="en-US" sz="1800" b="1" i="0" u="none" strike="noStrike" cap="none">
                <a:solidFill>
                  <a:srgbClr val="000000"/>
                </a:solidFill>
                <a:latin typeface="Cambria"/>
                <a:ea typeface="Cambria"/>
                <a:cs typeface="Cambria"/>
                <a:sym typeface="Cambria"/>
              </a:rPr>
              <a:t>Linear Sequence Menus </a:t>
            </a:r>
            <a:r>
              <a:rPr lang="en-US" sz="1800" i="0" u="none" strike="noStrike" cap="none">
                <a:solidFill>
                  <a:srgbClr val="000000"/>
                </a:solidFill>
                <a:latin typeface="Cambria"/>
                <a:ea typeface="Cambria"/>
                <a:cs typeface="Cambria"/>
                <a:sym typeface="Cambria"/>
              </a:rPr>
              <a:t>adalah menu yang mengarahkan user melalui proses pengambilan keputusan yang kompleks. Menu ini dijalankan secara step by step.</a:t>
            </a:r>
            <a:endParaRPr>
              <a:latin typeface="Cambria"/>
              <a:ea typeface="Cambria"/>
              <a:cs typeface="Cambria"/>
              <a:sym typeface="Cambria"/>
            </a:endParaRPr>
          </a:p>
          <a:p>
            <a:pPr marL="342900" marR="0" lvl="1" indent="-342900" algn="just" rtl="0">
              <a:lnSpc>
                <a:spcPct val="100000"/>
              </a:lnSpc>
              <a:spcBef>
                <a:spcPts val="1200"/>
              </a:spcBef>
              <a:spcAft>
                <a:spcPts val="0"/>
              </a:spcAft>
              <a:buClr>
                <a:srgbClr val="000000"/>
              </a:buClr>
              <a:buSzPts val="1800"/>
              <a:buFont typeface="Noto Sans Symbols"/>
              <a:buChar char="❖"/>
            </a:pPr>
            <a:r>
              <a:rPr lang="en-US" sz="1800" b="1" i="0" u="none" strike="noStrike" cap="none">
                <a:solidFill>
                  <a:srgbClr val="000000"/>
                </a:solidFill>
                <a:latin typeface="Cambria"/>
                <a:ea typeface="Cambria"/>
                <a:cs typeface="Cambria"/>
                <a:sym typeface="Cambria"/>
              </a:rPr>
              <a:t>Simultaneous Menus </a:t>
            </a:r>
            <a:r>
              <a:rPr lang="en-US" sz="1800" i="0" u="none" strike="noStrike" cap="none">
                <a:solidFill>
                  <a:srgbClr val="000000"/>
                </a:solidFill>
                <a:latin typeface="Cambria"/>
                <a:ea typeface="Cambria"/>
                <a:cs typeface="Cambria"/>
                <a:sym typeface="Cambria"/>
              </a:rPr>
              <a:t>adalah menyediakan menu aktif pada waktu yang sama dan memungkinkan pengguna untuk memasukkan pilihan dalam urutan apapun.</a:t>
            </a:r>
            <a:endParaRPr>
              <a:latin typeface="Cambria"/>
              <a:ea typeface="Cambria"/>
              <a:cs typeface="Cambria"/>
              <a:sym typeface="Cambria"/>
            </a:endParaRPr>
          </a:p>
          <a:p>
            <a:pPr marL="342900" marR="0" lvl="1" indent="-342900" algn="just" rtl="0">
              <a:lnSpc>
                <a:spcPct val="100000"/>
              </a:lnSpc>
              <a:spcBef>
                <a:spcPts val="1200"/>
              </a:spcBef>
              <a:spcAft>
                <a:spcPts val="0"/>
              </a:spcAft>
              <a:buClr>
                <a:srgbClr val="000000"/>
              </a:buClr>
              <a:buSzPts val="1800"/>
              <a:buFont typeface="Noto Sans Symbols"/>
              <a:buChar char="❖"/>
            </a:pPr>
            <a:r>
              <a:rPr lang="en-US" sz="1800" b="1" i="0" u="none" strike="noStrike" cap="none">
                <a:solidFill>
                  <a:srgbClr val="000000"/>
                </a:solidFill>
                <a:latin typeface="Cambria"/>
                <a:ea typeface="Cambria"/>
                <a:cs typeface="Cambria"/>
                <a:sym typeface="Cambria"/>
              </a:rPr>
              <a:t>Tree Structured Menus</a:t>
            </a:r>
            <a:r>
              <a:rPr lang="en-US" sz="1800" i="0" u="none" strike="noStrike" cap="none">
                <a:solidFill>
                  <a:srgbClr val="000000"/>
                </a:solidFill>
                <a:latin typeface="Cambria"/>
                <a:ea typeface="Cambria"/>
                <a:cs typeface="Cambria"/>
                <a:sym typeface="Cambria"/>
              </a:rPr>
              <a:t>, menu yang dibagi menjadi beberapa kategori item, misal File, Edit dan View.</a:t>
            </a:r>
            <a:endParaRPr>
              <a:latin typeface="Cambria"/>
              <a:ea typeface="Cambria"/>
              <a:cs typeface="Cambria"/>
              <a:sym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229" name="Google Shape;229;p2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30" name="Google Shape;230;p28"/>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231" name="Google Shape;231;p28"/>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232" name="Google Shape;232;p28"/>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2060"/>
                </a:solidFill>
                <a:latin typeface="Arial"/>
                <a:ea typeface="Arial"/>
                <a:cs typeface="Arial"/>
                <a:sym typeface="Arial"/>
              </a:rPr>
              <a:t>Contoh Perancangan Combination Of Multiple Menus</a:t>
            </a:r>
            <a:endParaRPr sz="2400" b="1" i="0" u="none" strike="noStrike" cap="none">
              <a:solidFill>
                <a:srgbClr val="002060"/>
              </a:solidFill>
              <a:latin typeface="Arial"/>
              <a:ea typeface="Arial"/>
              <a:cs typeface="Arial"/>
              <a:sym typeface="Arial"/>
            </a:endParaRPr>
          </a:p>
        </p:txBody>
      </p:sp>
      <p:pic>
        <p:nvPicPr>
          <p:cNvPr id="233" name="Google Shape;233;p28" descr="Hasil gambar untuk drop down menu html"/>
          <p:cNvPicPr preferRelativeResize="0"/>
          <p:nvPr/>
        </p:nvPicPr>
        <p:blipFill rotWithShape="1">
          <a:blip r:embed="rId6">
            <a:alphaModFix/>
          </a:blip>
          <a:srcRect/>
          <a:stretch/>
        </p:blipFill>
        <p:spPr>
          <a:xfrm>
            <a:off x="720997" y="1417556"/>
            <a:ext cx="7702006" cy="30890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18" name="Google Shape;318;p3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19" name="Google Shape;319;p35"/>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20" name="Google Shape;320;p35"/>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21" name="Google Shape;321;p35"/>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Membuat Style List Menu (CSS)					 </a:t>
            </a:r>
            <a:endParaRPr/>
          </a:p>
        </p:txBody>
      </p:sp>
      <p:sp>
        <p:nvSpPr>
          <p:cNvPr id="322" name="Google Shape;322;p35"/>
          <p:cNvSpPr txBox="1"/>
          <p:nvPr/>
        </p:nvSpPr>
        <p:spPr>
          <a:xfrm>
            <a:off x="4350774" y="722050"/>
            <a:ext cx="4328652" cy="3961826"/>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800"/>
              <a:buFont typeface="Arial"/>
              <a:buNone/>
            </a:pPr>
            <a:r>
              <a:rPr lang="en-US" sz="1050" b="0" i="0" u="none" strike="noStrike" cap="none">
                <a:solidFill>
                  <a:schemeClr val="dk1"/>
                </a:solidFill>
                <a:latin typeface="Courier New"/>
                <a:ea typeface="Courier New"/>
                <a:cs typeface="Courier New"/>
                <a:sym typeface="Courier New"/>
              </a:rPr>
              <a:t>.</a:t>
            </a:r>
            <a:r>
              <a:rPr lang="en-US" sz="800" b="0" i="0" u="none" strike="noStrike" cap="none">
                <a:solidFill>
                  <a:schemeClr val="dk1"/>
                </a:solidFill>
                <a:latin typeface="Courier New"/>
                <a:ea typeface="Courier New"/>
                <a:cs typeface="Courier New"/>
                <a:sym typeface="Courier New"/>
              </a:rPr>
              <a:t>navbar a:hover, .dropdown:hover .dropbtn {</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red;</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}.dropdown-content {</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display: none;</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position: absolute;</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#f9f9f9;</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min-width: 160px;</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box-shadow: 0px 8px 16px 0px rgba(0,0,0,0.2);</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z-index: 1;</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}.dropdown-content a {</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float: none;</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color: black;</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12px 16px;</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text-decoration: none;</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display: block;</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text-align: left;</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}.dropdown-content a:hover {</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#ddd;</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}.dropdown:hover .dropdown-content {</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display: block;}</a:t>
            </a:r>
            <a:endParaRPr/>
          </a:p>
          <a:p>
            <a:pPr marL="0" marR="0" lvl="0" indent="0" algn="l" rtl="0">
              <a:lnSpc>
                <a:spcPct val="150000"/>
              </a:lnSpc>
              <a:spcBef>
                <a:spcPts val="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&lt;/style&gt; </a:t>
            </a:r>
            <a:endParaRPr sz="1000" b="0" i="0" u="none" strike="noStrike" cap="none">
              <a:solidFill>
                <a:schemeClr val="dk1"/>
              </a:solidFill>
              <a:latin typeface="Courier New"/>
              <a:ea typeface="Courier New"/>
              <a:cs typeface="Courier New"/>
              <a:sym typeface="Courier New"/>
            </a:endParaRPr>
          </a:p>
        </p:txBody>
      </p:sp>
      <p:sp>
        <p:nvSpPr>
          <p:cNvPr id="323" name="Google Shape;323;p35"/>
          <p:cNvSpPr/>
          <p:nvPr/>
        </p:nvSpPr>
        <p:spPr>
          <a:xfrm>
            <a:off x="464574" y="713558"/>
            <a:ext cx="3953678" cy="3970318"/>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&lt;style&gt;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body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font-family: Arial, Helvetica, sans-serif;</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.navbar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overflow: hidden;</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background-color: #333;}</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.navbar a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float: left;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font-size: 16px;</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color: white;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text-align: center;</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padding: 14px 16px;</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text-decoration: none;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.dropdown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float: left;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overflow: hidden;</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.dropdown .dropbtn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font-size: 16px;  </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border: none;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outline: none;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color: white;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padding: 14px 16px;</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background-color: inherit;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font-family: inherit;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Courier New"/>
                <a:ea typeface="Courier New"/>
                <a:cs typeface="Courier New"/>
                <a:sym typeface="Courier New"/>
              </a:rPr>
              <a:t>  margin: 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29" name="Google Shape;329;p3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30" name="Google Shape;330;p36"/>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31" name="Google Shape;331;p36"/>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32" name="Google Shape;332;p36"/>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Membuat List Menu						</a:t>
            </a:r>
            <a:endParaRPr/>
          </a:p>
        </p:txBody>
      </p:sp>
      <p:sp>
        <p:nvSpPr>
          <p:cNvPr id="333" name="Google Shape;333;p36"/>
          <p:cNvSpPr/>
          <p:nvPr/>
        </p:nvSpPr>
        <p:spPr>
          <a:xfrm>
            <a:off x="331181" y="2805506"/>
            <a:ext cx="8464028"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&lt;div class="navbar"&gt;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&lt;a href="#home"&gt;Home&lt;/a&gt;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&lt;a href="#news"&gt;News&lt;/a&gt;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&lt;div class="dropdown"&gt;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&lt;button class="dropbtn"&gt;Dropdown&lt;/button&gt;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&lt;div class="dropdown-content"&gt;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&lt;a href="#"&gt;Link 1&lt;/a&gt;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&lt;a href="#"&gt;Link 2&lt;/a&gt;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&lt;a href="#"&gt;Link 3&lt;/a&gt;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  &lt;/div&gt; </a:t>
            </a:r>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2060"/>
                </a:solidFill>
                <a:latin typeface="Courier New"/>
                <a:ea typeface="Courier New"/>
                <a:cs typeface="Courier New"/>
                <a:sym typeface="Courier New"/>
              </a:rPr>
              <a:t>&lt;/div&gt;</a:t>
            </a:r>
            <a:endParaRPr sz="1000" b="0" i="0" u="none" strike="noStrike" cap="none">
              <a:solidFill>
                <a:srgbClr val="002060"/>
              </a:solidFill>
              <a:latin typeface="Courier New"/>
              <a:ea typeface="Courier New"/>
              <a:cs typeface="Courier New"/>
              <a:sym typeface="Courier New"/>
            </a:endParaRPr>
          </a:p>
        </p:txBody>
      </p:sp>
      <p:pic>
        <p:nvPicPr>
          <p:cNvPr id="334" name="Google Shape;334;p36"/>
          <p:cNvPicPr preferRelativeResize="0"/>
          <p:nvPr/>
        </p:nvPicPr>
        <p:blipFill rotWithShape="1">
          <a:blip r:embed="rId6">
            <a:alphaModFix/>
          </a:blip>
          <a:srcRect/>
          <a:stretch/>
        </p:blipFill>
        <p:spPr>
          <a:xfrm>
            <a:off x="1092631" y="821610"/>
            <a:ext cx="6941127" cy="1884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40" name="Google Shape;340;p3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1" name="Google Shape;341;p37"/>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42" name="Google Shape;342;p37"/>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43" name="Google Shape;343;p37"/>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Perancangan Layout					</a:t>
            </a:r>
            <a:endParaRPr>
              <a:latin typeface="Cambria"/>
              <a:ea typeface="Cambria"/>
              <a:cs typeface="Cambria"/>
              <a:sym typeface="Cambria"/>
            </a:endParaRPr>
          </a:p>
        </p:txBody>
      </p:sp>
      <p:sp>
        <p:nvSpPr>
          <p:cNvPr id="344" name="Google Shape;344;p37"/>
          <p:cNvSpPr/>
          <p:nvPr/>
        </p:nvSpPr>
        <p:spPr>
          <a:xfrm>
            <a:off x="331180" y="876953"/>
            <a:ext cx="8464028" cy="400105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Dalam membuat web desain, layout berbicara mengenai bagaimana penataan elemen-elemen dalam sebuah halaman web dengan baik dan benar.</a:t>
            </a:r>
            <a:endParaRPr>
              <a:latin typeface="Cambria"/>
              <a:ea typeface="Cambria"/>
              <a:cs typeface="Cambria"/>
              <a:sym typeface="Cambria"/>
            </a:endParaRPr>
          </a:p>
          <a:p>
            <a:pPr marL="342900" marR="0" lvl="0" indent="-342900" algn="just" rtl="0">
              <a:lnSpc>
                <a:spcPct val="100000"/>
              </a:lnSpc>
              <a:spcBef>
                <a:spcPts val="120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Sebuah dokumen web umumnya memiliki elemen-elemen sebagai berikut:</a:t>
            </a:r>
            <a:endParaRPr sz="1800" i="0" u="none" strike="noStrike" cap="none">
              <a:solidFill>
                <a:srgbClr val="000000"/>
              </a:solidFill>
              <a:latin typeface="Cambria"/>
              <a:ea typeface="Cambria"/>
              <a:cs typeface="Cambria"/>
              <a:sym typeface="Cambria"/>
            </a:endParaRPr>
          </a:p>
          <a:p>
            <a:pPr marL="457200" marR="0" lvl="0" indent="-228600" algn="l" rtl="0">
              <a:lnSpc>
                <a:spcPct val="100000"/>
              </a:lnSpc>
              <a:spcBef>
                <a:spcPts val="1200"/>
              </a:spcBef>
              <a:spcAft>
                <a:spcPts val="0"/>
              </a:spcAft>
              <a:buClr>
                <a:srgbClr val="000000"/>
              </a:buClr>
              <a:buSzPts val="1800"/>
              <a:buFont typeface="Noto Sans Symbols"/>
              <a:buNone/>
            </a:pPr>
            <a:endParaRPr sz="1800" i="0" u="none" strike="noStrike" cap="none">
              <a:solidFill>
                <a:schemeClr val="dk1"/>
              </a:solidFill>
              <a:latin typeface="Cambria"/>
              <a:ea typeface="Cambria"/>
              <a:cs typeface="Cambria"/>
              <a:sym typeface="Cambria"/>
            </a:endParaRPr>
          </a:p>
          <a:p>
            <a:pPr marL="457200" marR="0" lvl="0" indent="-228600" algn="l" rtl="0">
              <a:lnSpc>
                <a:spcPct val="100000"/>
              </a:lnSpc>
              <a:spcBef>
                <a:spcPts val="0"/>
              </a:spcBef>
              <a:spcAft>
                <a:spcPts val="0"/>
              </a:spcAft>
              <a:buClr>
                <a:srgbClr val="000000"/>
              </a:buClr>
              <a:buSzPts val="1800"/>
              <a:buFont typeface="Noto Sans Symbols"/>
              <a:buNone/>
            </a:pPr>
            <a:endParaRPr sz="1800" i="0" u="none" strike="noStrike" cap="none">
              <a:solidFill>
                <a:schemeClr val="dk1"/>
              </a:solidFill>
              <a:latin typeface="Cambria"/>
              <a:ea typeface="Cambria"/>
              <a:cs typeface="Cambria"/>
              <a:sym typeface="Cambria"/>
            </a:endParaRPr>
          </a:p>
          <a:p>
            <a:pPr marL="457200" marR="0" lvl="0" indent="-228600" algn="l" rtl="0">
              <a:lnSpc>
                <a:spcPct val="100000"/>
              </a:lnSpc>
              <a:spcBef>
                <a:spcPts val="0"/>
              </a:spcBef>
              <a:spcAft>
                <a:spcPts val="0"/>
              </a:spcAft>
              <a:buClr>
                <a:srgbClr val="000000"/>
              </a:buClr>
              <a:buSzPts val="1800"/>
              <a:buFont typeface="Noto Sans Symbols"/>
              <a:buNone/>
            </a:pPr>
            <a:endParaRPr sz="1800" i="0" u="none" strike="noStrike" cap="none">
              <a:solidFill>
                <a:schemeClr val="dk1"/>
              </a:solidFill>
              <a:latin typeface="Cambria"/>
              <a:ea typeface="Cambria"/>
              <a:cs typeface="Cambria"/>
              <a:sym typeface="Cambria"/>
            </a:endParaRPr>
          </a:p>
          <a:p>
            <a:pPr marL="457200" marR="0" lvl="0" indent="-228600" algn="l" rtl="0">
              <a:lnSpc>
                <a:spcPct val="100000"/>
              </a:lnSpc>
              <a:spcBef>
                <a:spcPts val="0"/>
              </a:spcBef>
              <a:spcAft>
                <a:spcPts val="0"/>
              </a:spcAft>
              <a:buClr>
                <a:srgbClr val="000000"/>
              </a:buClr>
              <a:buSzPts val="1800"/>
              <a:buFont typeface="Noto Sans Symbols"/>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p:txBody>
      </p:sp>
      <p:pic>
        <p:nvPicPr>
          <p:cNvPr id="345" name="Google Shape;345;p37" descr="Elemen-elemen Layout pada Dokumen Web"/>
          <p:cNvPicPr preferRelativeResize="0"/>
          <p:nvPr/>
        </p:nvPicPr>
        <p:blipFill rotWithShape="1">
          <a:blip r:embed="rId6">
            <a:alphaModFix/>
          </a:blip>
          <a:srcRect/>
          <a:stretch/>
        </p:blipFill>
        <p:spPr>
          <a:xfrm>
            <a:off x="2649438" y="1919302"/>
            <a:ext cx="3845124" cy="32055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51" name="Google Shape;351;p3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52" name="Google Shape;352;p38"/>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53" name="Google Shape;353;p38"/>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54" name="Google Shape;354;p38"/>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Membuat Style Layout (CSS)					</a:t>
            </a:r>
            <a:endParaRPr/>
          </a:p>
        </p:txBody>
      </p:sp>
      <p:sp>
        <p:nvSpPr>
          <p:cNvPr id="355" name="Google Shape;355;p38"/>
          <p:cNvSpPr/>
          <p:nvPr/>
        </p:nvSpPr>
        <p:spPr>
          <a:xfrm>
            <a:off x="331180" y="876953"/>
            <a:ext cx="8464028" cy="2862282"/>
          </a:xfrm>
          <a:prstGeom prst="rect">
            <a:avLst/>
          </a:prstGeom>
          <a:noFill/>
          <a:ln>
            <a:noFill/>
          </a:ln>
        </p:spPr>
        <p:txBody>
          <a:bodyPr spcFirstLastPara="1" wrap="square" lIns="91425" tIns="45700" rIns="91425" bIns="45700" anchor="t" anchorCtr="0">
            <a:spAutoFit/>
          </a:bodyPr>
          <a:lstStyle/>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38"/>
          <p:cNvSpPr txBox="1"/>
          <p:nvPr/>
        </p:nvSpPr>
        <p:spPr>
          <a:xfrm>
            <a:off x="348792" y="722050"/>
            <a:ext cx="4122468" cy="4157224"/>
          </a:xfrm>
          <a:prstGeom prst="rect">
            <a:avLst/>
          </a:prstGeom>
          <a:solidFill>
            <a:schemeClr val="lt1"/>
          </a:solidFill>
          <a:ln w="25400" cap="flat" cmpd="sng">
            <a:solidFill>
              <a:srgbClr val="AEABA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&lt;style&gt;</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{box-sizing: border-box;</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}body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font-family: Arial, Helvetica, sans-serif;}</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Style the header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header {background-color: #666;</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30px;</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text-align: center;</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font-size: 35px;</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color: white;}</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Create two columns/boxes that floats next to each other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nav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float: left;</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width: 30%;</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height: 300px; /* only for demonstration, should be removed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 #ccc;</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20px;}</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Style the list inside the menu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nav ul {</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list-style-type: none;</a:t>
            </a:r>
            <a:endParaRPr/>
          </a:p>
          <a:p>
            <a:pPr marL="0" marR="0" lvl="0" indent="0" algn="l" rtl="0">
              <a:lnSpc>
                <a:spcPct val="100000"/>
              </a:lnSpc>
              <a:spcBef>
                <a:spcPts val="6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0;}</a:t>
            </a:r>
            <a:endParaRPr/>
          </a:p>
        </p:txBody>
      </p:sp>
      <p:sp>
        <p:nvSpPr>
          <p:cNvPr id="357" name="Google Shape;357;p38"/>
          <p:cNvSpPr txBox="1"/>
          <p:nvPr/>
        </p:nvSpPr>
        <p:spPr>
          <a:xfrm>
            <a:off x="4488871" y="720893"/>
            <a:ext cx="4122468" cy="4157224"/>
          </a:xfrm>
          <a:prstGeom prst="rect">
            <a:avLst/>
          </a:prstGeom>
          <a:solidFill>
            <a:schemeClr val="lt1"/>
          </a:solidFill>
          <a:ln w="25400" cap="flat" cmpd="sng">
            <a:solidFill>
              <a:srgbClr val="AEABAB"/>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article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float: left;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padding: 20px;</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width: 70%;</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background-color: #f1f1f1;</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height: 300px; /* only for demonstration, should be removed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Clear floats after the columns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section:after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content: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display: table;</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clear: both;</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Style the footer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footer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background-color: #777;</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padding: 10px;</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text-align: center;</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color: white;</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@media (max-width: 600px)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nav, article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width: 100%;</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height: auto;</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Courier New"/>
                <a:ea typeface="Courier New"/>
                <a:cs typeface="Courier New"/>
                <a:sym typeface="Courier New"/>
              </a:rPr>
              <a:t>&lt;/style&gt;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63" name="Google Shape;363;p3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64" name="Google Shape;364;p39"/>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65" name="Google Shape;365;p39"/>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66" name="Google Shape;366;p39"/>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Membuat Layout							</a:t>
            </a:r>
            <a:endParaRPr/>
          </a:p>
        </p:txBody>
      </p:sp>
      <p:sp>
        <p:nvSpPr>
          <p:cNvPr id="367" name="Google Shape;367;p39"/>
          <p:cNvSpPr/>
          <p:nvPr/>
        </p:nvSpPr>
        <p:spPr>
          <a:xfrm>
            <a:off x="331180" y="876953"/>
            <a:ext cx="4240820"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&lt;header&gt;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&lt;h2&gt;Kota di Indonesia&lt;/h2&gt;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&lt;/header&gt;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&lt;section&gt;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&lt;nav&gt;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&lt;ul&gt;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&lt;li&gt;&lt;a href="#"&gt;Jakarta&lt;/a&gt;&lt;/li&gt;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&lt;li&gt;&lt;a href="#"&gt;Depok&lt;/a&gt;&lt;/li&gt;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&lt;li&gt;&lt;a href="#"&gt;Surabaya&lt;/a&gt;&lt;/li&gt;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&lt;/ul&gt;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&lt;/nav&gt;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&lt;article&gt;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&lt;h1&gt;Jakarta&lt;/h1&gt;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&lt;p&gt;Ibu kota Jakarta merupakan suatu wialayah yang padat penduduk dan menjadi pusat pemeritahan Republik Indonesia.&lt;/p&gt;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&lt;p&gt;DKI Jakarta mempunyai banyak tempat rekreasi seperti Pulau Seribu, Taman Impian Jaya Ancol, dan juga beberapa pulau yag ada disekitar teluk Jakarta. &lt;/p&gt;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  &lt;/article&gt;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&lt;/section&gt;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&lt;footer&gt;&lt;p&gt;Footer&lt;/p&gt;</a:t>
            </a:r>
            <a:endParaRPr/>
          </a:p>
          <a:p>
            <a:pPr marL="0" marR="0" lvl="0" indent="0" algn="just" rtl="0">
              <a:lnSpc>
                <a:spcPct val="100000"/>
              </a:lnSpc>
              <a:spcBef>
                <a:spcPts val="0"/>
              </a:spcBef>
              <a:spcAft>
                <a:spcPts val="0"/>
              </a:spcAft>
              <a:buNone/>
            </a:pPr>
            <a:r>
              <a:rPr lang="en-US" sz="1000" b="0" i="0" u="none" strike="noStrike" cap="none">
                <a:solidFill>
                  <a:srgbClr val="000000"/>
                </a:solidFill>
                <a:latin typeface="Courier New"/>
                <a:ea typeface="Courier New"/>
                <a:cs typeface="Courier New"/>
                <a:sym typeface="Courier New"/>
              </a:rPr>
              <a:t>&lt;/footer&gt;</a:t>
            </a:r>
            <a:endParaRPr sz="1000" b="0" i="0" u="none" strike="noStrike" cap="none">
              <a:solidFill>
                <a:srgbClr val="000000"/>
              </a:solidFill>
              <a:latin typeface="Courier New"/>
              <a:ea typeface="Courier New"/>
              <a:cs typeface="Courier New"/>
              <a:sym typeface="Courier New"/>
            </a:endParaRPr>
          </a:p>
        </p:txBody>
      </p:sp>
      <p:sp>
        <p:nvSpPr>
          <p:cNvPr id="368" name="Google Shape;368;p39"/>
          <p:cNvSpPr/>
          <p:nvPr/>
        </p:nvSpPr>
        <p:spPr>
          <a:xfrm>
            <a:off x="3876822" y="1859075"/>
            <a:ext cx="679583" cy="368957"/>
          </a:xfrm>
          <a:prstGeom prst="right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pic>
        <p:nvPicPr>
          <p:cNvPr id="369" name="Google Shape;369;p39"/>
          <p:cNvPicPr preferRelativeResize="0"/>
          <p:nvPr/>
        </p:nvPicPr>
        <p:blipFill rotWithShape="1">
          <a:blip r:embed="rId6">
            <a:alphaModFix/>
          </a:blip>
          <a:srcRect/>
          <a:stretch/>
        </p:blipFill>
        <p:spPr>
          <a:xfrm>
            <a:off x="5118325" y="1072817"/>
            <a:ext cx="3752684" cy="217280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75" name="Google Shape;375;p4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76" name="Google Shape;376;p40"/>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77" name="Google Shape;377;p40"/>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78" name="Google Shape;378;p40"/>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Perancangan Form Fill-in						</a:t>
            </a:r>
            <a:endParaRPr/>
          </a:p>
        </p:txBody>
      </p:sp>
      <p:sp>
        <p:nvSpPr>
          <p:cNvPr id="379" name="Google Shape;379;p40"/>
          <p:cNvSpPr/>
          <p:nvPr/>
        </p:nvSpPr>
        <p:spPr>
          <a:xfrm>
            <a:off x="331180" y="876953"/>
            <a:ext cx="8464028" cy="64629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Form Fill-in berguna untuk menampung data yang user masukkan (input). Biasanya digunakan untuk form registrasi dan pengisian data pada website.</a:t>
            </a:r>
            <a:endParaRPr>
              <a:latin typeface="Cambria"/>
              <a:ea typeface="Cambria"/>
              <a:cs typeface="Cambria"/>
              <a:sym typeface="Cambria"/>
            </a:endParaRPr>
          </a:p>
        </p:txBody>
      </p:sp>
      <p:pic>
        <p:nvPicPr>
          <p:cNvPr id="380" name="Google Shape;380;p40"/>
          <p:cNvPicPr preferRelativeResize="0"/>
          <p:nvPr/>
        </p:nvPicPr>
        <p:blipFill rotWithShape="1">
          <a:blip r:embed="rId6">
            <a:alphaModFix/>
          </a:blip>
          <a:srcRect/>
          <a:stretch/>
        </p:blipFill>
        <p:spPr>
          <a:xfrm>
            <a:off x="2137101" y="1796896"/>
            <a:ext cx="4869797" cy="30590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30" name="Google Shape;130;p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32" name="Google Shape;132;p4"/>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33" name="Google Shape;133;p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Georgia"/>
                <a:ea typeface="Georgia"/>
                <a:cs typeface="Georgia"/>
                <a:sym typeface="Georgia"/>
              </a:rPr>
              <a:t>Perancangan Menu Pelatihan</a:t>
            </a:r>
            <a:endParaRPr sz="2800" b="1" i="0" u="none" strike="noStrike" cap="none">
              <a:solidFill>
                <a:srgbClr val="002060"/>
              </a:solidFill>
              <a:latin typeface="Georgia"/>
              <a:ea typeface="Georgia"/>
              <a:cs typeface="Georgia"/>
              <a:sym typeface="Georgia"/>
            </a:endParaRPr>
          </a:p>
        </p:txBody>
      </p:sp>
      <p:sp>
        <p:nvSpPr>
          <p:cNvPr id="134" name="Google Shape;134;p4"/>
          <p:cNvSpPr/>
          <p:nvPr/>
        </p:nvSpPr>
        <p:spPr>
          <a:xfrm>
            <a:off x="331180" y="876953"/>
            <a:ext cx="8464028"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Google Shape;135;p4"/>
          <p:cNvSpPr txBox="1"/>
          <p:nvPr/>
        </p:nvSpPr>
        <p:spPr>
          <a:xfrm>
            <a:off x="331180" y="838349"/>
            <a:ext cx="3371980" cy="32285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Singles Menu (Menu Tunggal)</a:t>
            </a:r>
            <a:endParaRPr sz="1800" b="0" i="0" u="none" strike="noStrike" cap="none">
              <a:solidFill>
                <a:schemeClr val="dk1"/>
              </a:solidFill>
              <a:latin typeface="Arial"/>
              <a:ea typeface="Arial"/>
              <a:cs typeface="Arial"/>
              <a:sym typeface="Arial"/>
            </a:endParaRPr>
          </a:p>
        </p:txBody>
      </p:sp>
      <p:pic>
        <p:nvPicPr>
          <p:cNvPr id="136" name="Google Shape;136;p4"/>
          <p:cNvPicPr preferRelativeResize="0"/>
          <p:nvPr/>
        </p:nvPicPr>
        <p:blipFill rotWithShape="1">
          <a:blip r:embed="rId6">
            <a:alphaModFix/>
          </a:blip>
          <a:srcRect l="30630" t="23421" r="7940" b="5704"/>
          <a:stretch/>
        </p:blipFill>
        <p:spPr>
          <a:xfrm>
            <a:off x="348792" y="1434853"/>
            <a:ext cx="3977758" cy="2580167"/>
          </a:xfrm>
          <a:prstGeom prst="rect">
            <a:avLst/>
          </a:prstGeom>
          <a:noFill/>
          <a:ln>
            <a:noFill/>
          </a:ln>
        </p:spPr>
      </p:pic>
      <p:pic>
        <p:nvPicPr>
          <p:cNvPr id="137" name="Google Shape;137;p4" descr="Hasil gambar untuk drop down menu html"/>
          <p:cNvPicPr preferRelativeResize="0"/>
          <p:nvPr/>
        </p:nvPicPr>
        <p:blipFill rotWithShape="1">
          <a:blip r:embed="rId7">
            <a:alphaModFix/>
          </a:blip>
          <a:srcRect l="9096" t="23123" r="8280"/>
          <a:stretch/>
        </p:blipFill>
        <p:spPr>
          <a:xfrm>
            <a:off x="4584255" y="2152285"/>
            <a:ext cx="4210953" cy="1571415"/>
          </a:xfrm>
          <a:prstGeom prst="rect">
            <a:avLst/>
          </a:prstGeom>
          <a:noFill/>
          <a:ln>
            <a:noFill/>
          </a:ln>
        </p:spPr>
      </p:pic>
      <p:sp>
        <p:nvSpPr>
          <p:cNvPr id="138" name="Google Shape;138;p4"/>
          <p:cNvSpPr/>
          <p:nvPr/>
        </p:nvSpPr>
        <p:spPr>
          <a:xfrm>
            <a:off x="4128986" y="966731"/>
            <a:ext cx="503643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i="0" u="none" strike="noStrike" cap="none">
                <a:solidFill>
                  <a:srgbClr val="000000"/>
                </a:solidFill>
                <a:latin typeface="Cambria"/>
                <a:ea typeface="Cambria"/>
                <a:cs typeface="Cambria"/>
                <a:sym typeface="Cambria"/>
              </a:rPr>
              <a:t>Combination of Multiple Menus </a:t>
            </a:r>
            <a:endParaRPr>
              <a:latin typeface="Cambria"/>
              <a:ea typeface="Cambria"/>
              <a:cs typeface="Cambria"/>
              <a:sym typeface="Cambria"/>
            </a:endParaRPr>
          </a:p>
          <a:p>
            <a:pPr marL="0" marR="0" lvl="0" indent="0" algn="ctr" rtl="0">
              <a:lnSpc>
                <a:spcPct val="100000"/>
              </a:lnSpc>
              <a:spcBef>
                <a:spcPts val="0"/>
              </a:spcBef>
              <a:spcAft>
                <a:spcPts val="0"/>
              </a:spcAft>
              <a:buNone/>
            </a:pPr>
            <a:r>
              <a:rPr lang="en-US" sz="1800" i="0" u="none" strike="noStrike" cap="none">
                <a:solidFill>
                  <a:srgbClr val="000000"/>
                </a:solidFill>
                <a:latin typeface="Cambria"/>
                <a:ea typeface="Cambria"/>
                <a:cs typeface="Cambria"/>
                <a:sym typeface="Cambria"/>
              </a:rPr>
              <a:t>(Kombinasi beberapa menu)</a:t>
            </a:r>
            <a:endParaRPr sz="1800" i="0" u="none" strike="noStrike" cap="none">
              <a:solidFill>
                <a:srgbClr val="000000"/>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86" name="Google Shape;386;p4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87" name="Google Shape;387;p41"/>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88" name="Google Shape;388;p41"/>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89" name="Google Shape;389;p41"/>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Arial"/>
                <a:ea typeface="Arial"/>
                <a:cs typeface="Arial"/>
                <a:sym typeface="Arial"/>
              </a:rPr>
              <a:t>Element pada HTML Form						</a:t>
            </a:r>
            <a:endParaRPr/>
          </a:p>
        </p:txBody>
      </p:sp>
      <p:pic>
        <p:nvPicPr>
          <p:cNvPr id="390" name="Google Shape;390;p41"/>
          <p:cNvPicPr preferRelativeResize="0"/>
          <p:nvPr/>
        </p:nvPicPr>
        <p:blipFill rotWithShape="1">
          <a:blip r:embed="rId6">
            <a:alphaModFix/>
          </a:blip>
          <a:srcRect/>
          <a:stretch/>
        </p:blipFill>
        <p:spPr>
          <a:xfrm>
            <a:off x="907008" y="931025"/>
            <a:ext cx="7329984" cy="379614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4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396" name="Google Shape;396;p4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97" name="Google Shape;397;p4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398" name="Google Shape;398;p4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399" name="Google Shape;399;p42"/>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Latihan membuat Form Fill-in				</a:t>
            </a:r>
            <a:endParaRPr>
              <a:latin typeface="Cambria"/>
              <a:ea typeface="Cambria"/>
              <a:cs typeface="Cambria"/>
              <a:sym typeface="Cambria"/>
            </a:endParaRPr>
          </a:p>
        </p:txBody>
      </p:sp>
      <p:pic>
        <p:nvPicPr>
          <p:cNvPr id="400" name="Google Shape;400;p42"/>
          <p:cNvPicPr preferRelativeResize="0"/>
          <p:nvPr/>
        </p:nvPicPr>
        <p:blipFill rotWithShape="1">
          <a:blip r:embed="rId6">
            <a:alphaModFix/>
          </a:blip>
          <a:srcRect/>
          <a:stretch/>
        </p:blipFill>
        <p:spPr>
          <a:xfrm>
            <a:off x="2482582" y="934356"/>
            <a:ext cx="4178836" cy="395359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06" name="Google Shape;406;p4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07" name="Google Shape;407;p43"/>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08" name="Google Shape;408;p43"/>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09" name="Google Shape;409;p43"/>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500" b="1" i="0" u="none" strike="noStrike" cap="none">
                <a:solidFill>
                  <a:srgbClr val="002060"/>
                </a:solidFill>
                <a:latin typeface="Cambria"/>
                <a:ea typeface="Cambria"/>
                <a:cs typeface="Cambria"/>
                <a:sym typeface="Cambria"/>
              </a:rPr>
              <a:t>Membuat Style Form Fill-in					 </a:t>
            </a:r>
            <a:endParaRPr sz="1100">
              <a:latin typeface="Cambria"/>
              <a:ea typeface="Cambria"/>
              <a:cs typeface="Cambria"/>
              <a:sym typeface="Cambria"/>
            </a:endParaRPr>
          </a:p>
        </p:txBody>
      </p:sp>
      <p:sp>
        <p:nvSpPr>
          <p:cNvPr id="410" name="Google Shape;410;p43"/>
          <p:cNvSpPr txBox="1"/>
          <p:nvPr/>
        </p:nvSpPr>
        <p:spPr>
          <a:xfrm>
            <a:off x="675540" y="622491"/>
            <a:ext cx="3796707" cy="42653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&lt;style&gt;</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body { font-family: Arial, Helvetica, sans-serif;</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black;</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{box-sizing: border-box;</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Add padding to containers */</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.container {</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16px;</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white;</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Full-width input fields */</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input[type=text], input[type=password] {</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width: 100%;</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padding: 15px;</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margin: 5px 0 22px 0;</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display: inline-block;</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border: none;</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 #f1f1f1;</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}input[type=text]:focus, input[type=password]:focus {</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background-color: #ddd;</a:t>
            </a:r>
            <a:endParaRPr/>
          </a:p>
          <a:p>
            <a:pPr marL="0" marR="0" lvl="0" indent="0" algn="l" rtl="0">
              <a:lnSpc>
                <a:spcPct val="50000"/>
              </a:lnSpc>
              <a:spcBef>
                <a:spcPts val="1000"/>
              </a:spcBef>
              <a:spcAft>
                <a:spcPts val="0"/>
              </a:spcAft>
              <a:buClr>
                <a:schemeClr val="dk1"/>
              </a:buClr>
              <a:buSzPts val="1800"/>
              <a:buFont typeface="Arial"/>
              <a:buNone/>
            </a:pPr>
            <a:r>
              <a:rPr lang="en-US" sz="800" b="0" i="0" u="none" strike="noStrike" cap="none">
                <a:solidFill>
                  <a:schemeClr val="dk1"/>
                </a:solidFill>
                <a:latin typeface="Courier New"/>
                <a:ea typeface="Courier New"/>
                <a:cs typeface="Courier New"/>
                <a:sym typeface="Courier New"/>
              </a:rPr>
              <a:t>  outline: none;}</a:t>
            </a:r>
            <a:endParaRPr/>
          </a:p>
          <a:p>
            <a:pPr marL="0" marR="0" lvl="0" indent="0" algn="l" rtl="0">
              <a:lnSpc>
                <a:spcPct val="50000"/>
              </a:lnSpc>
              <a:spcBef>
                <a:spcPts val="1000"/>
              </a:spcBef>
              <a:spcAft>
                <a:spcPts val="0"/>
              </a:spcAft>
              <a:buClr>
                <a:schemeClr val="dk1"/>
              </a:buClr>
              <a:buSzPts val="1800"/>
              <a:buFont typeface="Arial"/>
              <a:buNone/>
            </a:pPr>
            <a:endParaRPr sz="800" b="0" i="0" u="none" strike="noStrike" cap="none">
              <a:solidFill>
                <a:schemeClr val="dk1"/>
              </a:solidFill>
              <a:latin typeface="Courier New"/>
              <a:ea typeface="Courier New"/>
              <a:cs typeface="Courier New"/>
              <a:sym typeface="Courier New"/>
            </a:endParaRPr>
          </a:p>
        </p:txBody>
      </p:sp>
      <p:sp>
        <p:nvSpPr>
          <p:cNvPr id="411" name="Google Shape;411;p43"/>
          <p:cNvSpPr txBox="1"/>
          <p:nvPr/>
        </p:nvSpPr>
        <p:spPr>
          <a:xfrm>
            <a:off x="4472247" y="629646"/>
            <a:ext cx="3896460" cy="42653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Overwrite default styles of hr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hr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border: 1px solid #f1f1f1;</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margin-bottom: 25px;</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Set a style for the submit button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.registerbtn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background-color: #4CAF50;</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color: white;</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padding: 16px 20px;</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margin: 8px 0;</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border: none;</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cursor: pointer;</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width: 100%;</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opacity: 0.9;</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.registerbtn:hover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opacity: 1;</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Add a blue text color to links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color: dodgerblue;</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.signin {</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background-color: #f1f1f1;</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  text-align: center;</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a:t>
            </a:r>
            <a:endParaRPr/>
          </a:p>
          <a:p>
            <a:pPr marL="0" marR="0" lvl="0" indent="0" algn="l" rtl="0">
              <a:lnSpc>
                <a:spcPct val="100000"/>
              </a:lnSpc>
              <a:spcBef>
                <a:spcPts val="160"/>
              </a:spcBef>
              <a:spcAft>
                <a:spcPts val="0"/>
              </a:spcAft>
              <a:buClr>
                <a:srgbClr val="002060"/>
              </a:buClr>
              <a:buSzPts val="800"/>
              <a:buFont typeface="Noto Sans Symbols"/>
              <a:buNone/>
            </a:pPr>
            <a:r>
              <a:rPr lang="en-US" sz="800" b="0" i="0" u="none" strike="noStrike" cap="none">
                <a:solidFill>
                  <a:srgbClr val="002060"/>
                </a:solidFill>
                <a:latin typeface="Arial"/>
                <a:ea typeface="Arial"/>
                <a:cs typeface="Arial"/>
                <a:sym typeface="Arial"/>
              </a:rPr>
              <a:t>&lt;/style&gt;</a:t>
            </a:r>
            <a:endParaRPr/>
          </a:p>
          <a:p>
            <a:pPr marL="0" marR="0" lvl="0" indent="0" algn="l" rtl="0">
              <a:lnSpc>
                <a:spcPct val="100000"/>
              </a:lnSpc>
              <a:spcBef>
                <a:spcPts val="160"/>
              </a:spcBef>
              <a:spcAft>
                <a:spcPts val="0"/>
              </a:spcAft>
              <a:buClr>
                <a:srgbClr val="002060"/>
              </a:buClr>
              <a:buSzPts val="800"/>
              <a:buFont typeface="Noto Sans Symbols"/>
              <a:buNone/>
            </a:pPr>
            <a:endParaRPr sz="800" b="0" i="0" u="none" strike="noStrike" cap="none">
              <a:solidFill>
                <a:srgbClr val="00206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17" name="Google Shape;417;p4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18" name="Google Shape;418;p44"/>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19" name="Google Shape;419;p44"/>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20" name="Google Shape;420;p44"/>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Membuat Registration Form					</a:t>
            </a:r>
            <a:endParaRPr>
              <a:latin typeface="Cambria"/>
              <a:ea typeface="Cambria"/>
              <a:cs typeface="Cambria"/>
              <a:sym typeface="Cambria"/>
            </a:endParaRPr>
          </a:p>
        </p:txBody>
      </p:sp>
      <p:sp>
        <p:nvSpPr>
          <p:cNvPr id="421" name="Google Shape;421;p44"/>
          <p:cNvSpPr/>
          <p:nvPr/>
        </p:nvSpPr>
        <p:spPr>
          <a:xfrm>
            <a:off x="331180" y="876953"/>
            <a:ext cx="8464028" cy="54476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&lt;form action="/action_page.php"&gt;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&lt;div class="container"&gt;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&lt;h1&gt;Register&lt;/h1&gt;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&lt;p&gt;Please fill in this form to create an account.&lt;/p&gt;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&lt;hr&gt;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&lt;label for="email"&gt;&lt;b&gt;Email&lt;/b&gt;&lt;/label&gt;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&lt;input type="text" placeholder="Enter Email" name="email" required&gt;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&lt;label for="psw"&gt;&lt;b&gt;Password&lt;/b&gt;&lt;/label&gt;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&lt;input type="password" placeholder="Enter Password" name="psw" required&gt;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&lt;label for="psw-repeat"&gt;&lt;b&gt;Repeat Password&lt;/b&gt;&lt;/label&gt;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&lt;input type="password" placeholder="Repeat Password" name="psw-repeat" required&gt;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&lt;hr&gt;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&lt;p&gt;By creating an account you agree to our &lt;a href="#"&gt;Terms &amp; Privacy&lt;/a&gt;.&lt;/p&gt;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&lt;button type="submit" class="registerbtn"&gt;Register&lt;/button&gt;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&lt;/div&gt;  </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&lt;div class="container signin"&gt;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&lt;p&gt;Already have an account? &lt;a href="#"&gt;Sign in&lt;/a&gt;.&lt;/p&gt;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2060"/>
                </a:solidFill>
                <a:latin typeface="Courier New"/>
                <a:ea typeface="Courier New"/>
                <a:cs typeface="Courier New"/>
                <a:sym typeface="Courier New"/>
              </a:rPr>
              <a:t>&lt;/form&gt;</a:t>
            </a:r>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27" name="Google Shape;427;p4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28" name="Google Shape;428;p45"/>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29" name="Google Shape;429;p45"/>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30" name="Google Shape;430;p45"/>
          <p:cNvSpPr/>
          <p:nvPr/>
        </p:nvSpPr>
        <p:spPr>
          <a:xfrm>
            <a:off x="331181" y="118750"/>
            <a:ext cx="565021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Membuat Validation Form HTML				</a:t>
            </a:r>
            <a:endParaRPr>
              <a:latin typeface="Cambria"/>
              <a:ea typeface="Cambria"/>
              <a:cs typeface="Cambria"/>
              <a:sym typeface="Cambria"/>
            </a:endParaRPr>
          </a:p>
        </p:txBody>
      </p:sp>
      <p:sp>
        <p:nvSpPr>
          <p:cNvPr id="431" name="Google Shape;431;p45"/>
          <p:cNvSpPr/>
          <p:nvPr/>
        </p:nvSpPr>
        <p:spPr>
          <a:xfrm>
            <a:off x="331180" y="876953"/>
            <a:ext cx="8464028" cy="27391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ourier New"/>
                <a:ea typeface="Courier New"/>
                <a:cs typeface="Courier New"/>
                <a:sym typeface="Courier New"/>
              </a:rPr>
              <a:t>&lt;form&gt;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ourier New"/>
                <a:ea typeface="Courier New"/>
                <a:cs typeface="Courier New"/>
                <a:sym typeface="Courier New"/>
              </a:rPr>
              <a:t>  &lt;input type="text" name="fname" </a:t>
            </a:r>
            <a:r>
              <a:rPr lang="en-US" sz="1200" b="0" i="0" u="none" strike="noStrike" cap="none">
                <a:solidFill>
                  <a:srgbClr val="FF0000"/>
                </a:solidFill>
                <a:latin typeface="Courier New"/>
                <a:ea typeface="Courier New"/>
                <a:cs typeface="Courier New"/>
                <a:sym typeface="Courier New"/>
              </a:rPr>
              <a:t>required</a:t>
            </a:r>
            <a:r>
              <a:rPr lang="en-US" sz="1200" b="0" i="0" u="none" strike="noStrike" cap="none">
                <a:solidFill>
                  <a:srgbClr val="000000"/>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ourier New"/>
                <a:ea typeface="Courier New"/>
                <a:cs typeface="Courier New"/>
                <a:sym typeface="Courier New"/>
              </a:rPr>
              <a:t>  &lt;input type="submit" value="Submit"&gt;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ourier New"/>
                <a:ea typeface="Courier New"/>
                <a:cs typeface="Courier New"/>
                <a:sym typeface="Courier New"/>
              </a:rPr>
              <a:t>&lt;/form&gt;</a:t>
            </a:r>
            <a:endParaRPr sz="1200" b="0" i="0" u="none" strike="noStrike" cap="none">
              <a:solidFill>
                <a:srgbClr val="000000"/>
              </a:solidFill>
              <a:latin typeface="Courier New"/>
              <a:ea typeface="Courier New"/>
              <a:cs typeface="Courier New"/>
              <a:sym typeface="Courier New"/>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200" b="0" i="0" u="none" strike="noStrike" cap="none">
              <a:solidFill>
                <a:schemeClr val="dk1"/>
              </a:solidFill>
              <a:latin typeface="Arial"/>
              <a:ea typeface="Arial"/>
              <a:cs typeface="Arial"/>
              <a:sym typeface="Arial"/>
            </a:endParaRPr>
          </a:p>
        </p:txBody>
      </p:sp>
      <p:pic>
        <p:nvPicPr>
          <p:cNvPr id="432" name="Google Shape;432;p45"/>
          <p:cNvPicPr preferRelativeResize="0"/>
          <p:nvPr/>
        </p:nvPicPr>
        <p:blipFill rotWithShape="1">
          <a:blip r:embed="rId6">
            <a:alphaModFix/>
          </a:blip>
          <a:srcRect/>
          <a:stretch/>
        </p:blipFill>
        <p:spPr>
          <a:xfrm>
            <a:off x="695982" y="2685291"/>
            <a:ext cx="4334470" cy="1552081"/>
          </a:xfrm>
          <a:prstGeom prst="rect">
            <a:avLst/>
          </a:prstGeom>
          <a:noFill/>
          <a:ln>
            <a:noFill/>
          </a:ln>
        </p:spPr>
      </p:pic>
      <p:sp>
        <p:nvSpPr>
          <p:cNvPr id="433" name="Google Shape;433;p45"/>
          <p:cNvSpPr/>
          <p:nvPr/>
        </p:nvSpPr>
        <p:spPr>
          <a:xfrm>
            <a:off x="2575185" y="1831020"/>
            <a:ext cx="576064" cy="708720"/>
          </a:xfrm>
          <a:prstGeom prst="down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6"/>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39" name="Google Shape;439;p4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40" name="Google Shape;440;p46"/>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41" name="Google Shape;441;p46"/>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42" name="Google Shape;442;p46"/>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2060"/>
                </a:solidFill>
                <a:latin typeface="Cambria"/>
                <a:ea typeface="Cambria"/>
                <a:cs typeface="Cambria"/>
                <a:sym typeface="Cambria"/>
              </a:rPr>
              <a:t>Pengaturan Style Komponen HTML				 </a:t>
            </a:r>
            <a:endParaRPr>
              <a:latin typeface="Cambria"/>
              <a:ea typeface="Cambria"/>
              <a:cs typeface="Cambria"/>
              <a:sym typeface="Cambria"/>
            </a:endParaRPr>
          </a:p>
        </p:txBody>
      </p:sp>
      <p:sp>
        <p:nvSpPr>
          <p:cNvPr id="443" name="Google Shape;443;p46"/>
          <p:cNvSpPr/>
          <p:nvPr/>
        </p:nvSpPr>
        <p:spPr>
          <a:xfrm>
            <a:off x="331180" y="876953"/>
            <a:ext cx="8464028" cy="369327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Untuk mengatur style pada setiap komponen di dalam HTML dalam pembuatan perancangan tampilan dapat dilakukan dengan menggunakan atribut style.</a:t>
            </a:r>
            <a:endParaRPr>
              <a:latin typeface="Cambria"/>
              <a:ea typeface="Cambria"/>
              <a:cs typeface="Cambria"/>
              <a:sym typeface="Cambria"/>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a:p>
            <a:pPr marL="4000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dk1"/>
              </a:solidFill>
              <a:latin typeface="Arial"/>
              <a:ea typeface="Arial"/>
              <a:cs typeface="Arial"/>
              <a:sym typeface="Arial"/>
            </a:endParaRPr>
          </a:p>
        </p:txBody>
      </p:sp>
      <p:sp>
        <p:nvSpPr>
          <p:cNvPr id="444" name="Google Shape;444;p46"/>
          <p:cNvSpPr/>
          <p:nvPr/>
        </p:nvSpPr>
        <p:spPr>
          <a:xfrm>
            <a:off x="2837575" y="2014872"/>
            <a:ext cx="637428" cy="708720"/>
          </a:xfrm>
          <a:prstGeom prst="down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5" name="Google Shape;445;p46"/>
          <p:cNvSpPr/>
          <p:nvPr/>
        </p:nvSpPr>
        <p:spPr>
          <a:xfrm>
            <a:off x="695982" y="2997245"/>
            <a:ext cx="633372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CD"/>
                </a:solidFill>
                <a:latin typeface="Courier New"/>
                <a:ea typeface="Courier New"/>
                <a:cs typeface="Courier New"/>
                <a:sym typeface="Courier New"/>
              </a:rPr>
              <a:t>&lt;</a:t>
            </a:r>
            <a:r>
              <a:rPr lang="en-US" sz="1800" b="0" i="1" u="none" strike="noStrike" cap="none">
                <a:solidFill>
                  <a:srgbClr val="A52A2A"/>
                </a:solidFill>
                <a:latin typeface="Courier New"/>
                <a:ea typeface="Courier New"/>
                <a:cs typeface="Courier New"/>
                <a:sym typeface="Courier New"/>
              </a:rPr>
              <a:t>tagname</a:t>
            </a:r>
            <a:r>
              <a:rPr lang="en-US" sz="1800" b="0" i="0" u="none" strike="noStrike" cap="none">
                <a:solidFill>
                  <a:srgbClr val="FF0000"/>
                </a:solidFill>
                <a:latin typeface="Courier New"/>
                <a:ea typeface="Courier New"/>
                <a:cs typeface="Courier New"/>
                <a:sym typeface="Courier New"/>
              </a:rPr>
              <a:t> style</a:t>
            </a:r>
            <a:r>
              <a:rPr lang="en-US" sz="1800" b="0" i="0" u="none" strike="noStrike" cap="none">
                <a:solidFill>
                  <a:srgbClr val="0000CD"/>
                </a:solidFill>
                <a:latin typeface="Courier New"/>
                <a:ea typeface="Courier New"/>
                <a:cs typeface="Courier New"/>
                <a:sym typeface="Courier New"/>
              </a:rPr>
              <a:t>="</a:t>
            </a:r>
            <a:r>
              <a:rPr lang="en-US" sz="1800" b="0" i="1" u="none" strike="noStrike" cap="none">
                <a:solidFill>
                  <a:srgbClr val="0000CD"/>
                </a:solidFill>
                <a:latin typeface="Courier New"/>
                <a:ea typeface="Courier New"/>
                <a:cs typeface="Courier New"/>
                <a:sym typeface="Courier New"/>
              </a:rPr>
              <a:t>property</a:t>
            </a:r>
            <a:r>
              <a:rPr lang="en-US" sz="1800" b="0" i="0" u="none" strike="noStrike" cap="none">
                <a:solidFill>
                  <a:srgbClr val="0000CD"/>
                </a:solidFill>
                <a:latin typeface="Courier New"/>
                <a:ea typeface="Courier New"/>
                <a:cs typeface="Courier New"/>
                <a:sym typeface="Courier New"/>
              </a:rPr>
              <a:t>:</a:t>
            </a:r>
            <a:r>
              <a:rPr lang="en-US" sz="1800" b="0" i="1" u="none" strike="noStrike" cap="none">
                <a:solidFill>
                  <a:srgbClr val="0000CD"/>
                </a:solidFill>
                <a:latin typeface="Courier New"/>
                <a:ea typeface="Courier New"/>
                <a:cs typeface="Courier New"/>
                <a:sym typeface="Courier New"/>
              </a:rPr>
              <a:t>value;</a:t>
            </a:r>
            <a:r>
              <a:rPr lang="en-US" sz="1800" b="0" i="0" u="none" strike="noStrike" cap="none">
                <a:solidFill>
                  <a:srgbClr val="0000CD"/>
                </a:solidFill>
                <a:latin typeface="Courier New"/>
                <a:ea typeface="Courier New"/>
                <a:cs typeface="Courier New"/>
                <a:sym typeface="Courier New"/>
              </a:rPr>
              <a:t>"&gt;</a:t>
            </a:r>
            <a:endParaRPr sz="18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51" name="Google Shape;451;p4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52" name="Google Shape;452;p47"/>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53" name="Google Shape;453;p47"/>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54" name="Google Shape;454;p47"/>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2060"/>
                </a:solidFill>
                <a:latin typeface="Cambria"/>
                <a:ea typeface="Cambria"/>
                <a:cs typeface="Cambria"/>
                <a:sym typeface="Cambria"/>
              </a:rPr>
              <a:t>Pengaturan Warna Komponen HTML				</a:t>
            </a:r>
            <a:endParaRPr>
              <a:latin typeface="Cambria"/>
              <a:ea typeface="Cambria"/>
              <a:cs typeface="Cambria"/>
              <a:sym typeface="Cambria"/>
            </a:endParaRPr>
          </a:p>
        </p:txBody>
      </p:sp>
      <p:sp>
        <p:nvSpPr>
          <p:cNvPr id="455" name="Google Shape;455;p47"/>
          <p:cNvSpPr/>
          <p:nvPr/>
        </p:nvSpPr>
        <p:spPr>
          <a:xfrm>
            <a:off x="331180" y="876953"/>
            <a:ext cx="8464028" cy="341627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Pemilihan Warna di dalam HTML didefinisikan dengan format nama warna, RGB, HEX, HSL, RGBA dan HSLA.</a:t>
            </a:r>
            <a:endParaRPr sz="1800" i="0" u="none" strike="noStrike" cap="none">
              <a:solidFill>
                <a:srgbClr val="000000"/>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56" name="Google Shape;456;p47"/>
          <p:cNvPicPr preferRelativeResize="0"/>
          <p:nvPr/>
        </p:nvPicPr>
        <p:blipFill rotWithShape="1">
          <a:blip r:embed="rId6">
            <a:alphaModFix/>
          </a:blip>
          <a:srcRect/>
          <a:stretch/>
        </p:blipFill>
        <p:spPr>
          <a:xfrm>
            <a:off x="348792" y="2560645"/>
            <a:ext cx="8256240" cy="1651248"/>
          </a:xfrm>
          <a:prstGeom prst="rect">
            <a:avLst/>
          </a:prstGeom>
          <a:noFill/>
          <a:ln>
            <a:noFill/>
          </a:ln>
        </p:spPr>
      </p:pic>
      <p:sp>
        <p:nvSpPr>
          <p:cNvPr id="457" name="Google Shape;457;p47"/>
          <p:cNvSpPr/>
          <p:nvPr/>
        </p:nvSpPr>
        <p:spPr>
          <a:xfrm>
            <a:off x="3039931" y="1707909"/>
            <a:ext cx="703933" cy="708720"/>
          </a:xfrm>
          <a:prstGeom prst="down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48"/>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63" name="Google Shape;463;p4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64" name="Google Shape;464;p48"/>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65" name="Google Shape;465;p48"/>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66" name="Google Shape;466;p48"/>
          <p:cNvSpPr/>
          <p:nvPr/>
        </p:nvSpPr>
        <p:spPr>
          <a:xfrm>
            <a:off x="331181" y="118750"/>
            <a:ext cx="565021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2060"/>
                </a:solidFill>
                <a:latin typeface="Cambria"/>
                <a:ea typeface="Cambria"/>
                <a:cs typeface="Cambria"/>
                <a:sym typeface="Cambria"/>
              </a:rPr>
              <a:t>Pemilihan Warna Komponen HTML				</a:t>
            </a:r>
            <a:endParaRPr>
              <a:latin typeface="Cambria"/>
              <a:ea typeface="Cambria"/>
              <a:cs typeface="Cambria"/>
              <a:sym typeface="Cambria"/>
            </a:endParaRPr>
          </a:p>
        </p:txBody>
      </p:sp>
      <p:pic>
        <p:nvPicPr>
          <p:cNvPr id="467" name="Google Shape;467;p48"/>
          <p:cNvPicPr preferRelativeResize="0"/>
          <p:nvPr/>
        </p:nvPicPr>
        <p:blipFill rotWithShape="1">
          <a:blip r:embed="rId6">
            <a:alphaModFix/>
          </a:blip>
          <a:srcRect/>
          <a:stretch/>
        </p:blipFill>
        <p:spPr>
          <a:xfrm>
            <a:off x="331181" y="949706"/>
            <a:ext cx="8387030" cy="1837000"/>
          </a:xfrm>
          <a:prstGeom prst="rect">
            <a:avLst/>
          </a:prstGeom>
          <a:noFill/>
          <a:ln>
            <a:noFill/>
          </a:ln>
        </p:spPr>
      </p:pic>
      <p:sp>
        <p:nvSpPr>
          <p:cNvPr id="468" name="Google Shape;468;p48"/>
          <p:cNvSpPr/>
          <p:nvPr/>
        </p:nvSpPr>
        <p:spPr>
          <a:xfrm>
            <a:off x="4033017" y="2949517"/>
            <a:ext cx="538983" cy="697781"/>
          </a:xfrm>
          <a:prstGeom prst="up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9" name="Google Shape;469;p48"/>
          <p:cNvSpPr/>
          <p:nvPr/>
        </p:nvSpPr>
        <p:spPr>
          <a:xfrm>
            <a:off x="146649" y="3817115"/>
            <a:ext cx="1219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CD"/>
                </a:solidFill>
                <a:latin typeface="Courier New"/>
                <a:ea typeface="Courier New"/>
                <a:cs typeface="Courier New"/>
                <a:sym typeface="Courier New"/>
              </a:rPr>
              <a:t>&lt;h1 style="background-color:rgb(255, 99, 71);"&gt;rgb(255, 99, 71)&lt;/h1&gt;</a:t>
            </a:r>
            <a:endParaRPr/>
          </a:p>
          <a:p>
            <a:pPr marL="0" marR="0" lvl="0" indent="0" algn="l" rtl="0">
              <a:lnSpc>
                <a:spcPct val="100000"/>
              </a:lnSpc>
              <a:spcBef>
                <a:spcPts val="0"/>
              </a:spcBef>
              <a:spcAft>
                <a:spcPts val="0"/>
              </a:spcAft>
              <a:buNone/>
            </a:pPr>
            <a:r>
              <a:rPr lang="en-US" sz="1600" b="0" i="0" u="none" strike="noStrike" cap="none">
                <a:solidFill>
                  <a:srgbClr val="0000CD"/>
                </a:solidFill>
                <a:latin typeface="Courier New"/>
                <a:ea typeface="Courier New"/>
                <a:cs typeface="Courier New"/>
                <a:sym typeface="Courier New"/>
              </a:rPr>
              <a:t>&lt;h1 style="background-color:#ff6347;"&gt;#ff6347&lt;/h1&gt;</a:t>
            </a:r>
            <a:endParaRPr/>
          </a:p>
          <a:p>
            <a:pPr marL="0" marR="0" lvl="0" indent="0" algn="l" rtl="0">
              <a:lnSpc>
                <a:spcPct val="100000"/>
              </a:lnSpc>
              <a:spcBef>
                <a:spcPts val="0"/>
              </a:spcBef>
              <a:spcAft>
                <a:spcPts val="0"/>
              </a:spcAft>
              <a:buNone/>
            </a:pPr>
            <a:r>
              <a:rPr lang="en-US" sz="1600" b="0" i="0" u="none" strike="noStrike" cap="none">
                <a:solidFill>
                  <a:srgbClr val="0000CD"/>
                </a:solidFill>
                <a:latin typeface="Courier New"/>
                <a:ea typeface="Courier New"/>
                <a:cs typeface="Courier New"/>
                <a:sym typeface="Courier New"/>
              </a:rPr>
              <a:t>&lt;h1 style="background-color:hsl(9, 100%, 64%);"&gt;hsl(9, 100%, 64%)&lt;/h1&gt;</a:t>
            </a:r>
            <a:endParaRPr sz="16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9"/>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75" name="Google Shape;475;p4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76" name="Google Shape;476;p49"/>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77" name="Google Shape;477;p49"/>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78" name="Google Shape;478;p49"/>
          <p:cNvSpPr/>
          <p:nvPr/>
        </p:nvSpPr>
        <p:spPr>
          <a:xfrm>
            <a:off x="331181" y="118750"/>
            <a:ext cx="565021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Arial"/>
                <a:ea typeface="Arial"/>
                <a:cs typeface="Arial"/>
                <a:sym typeface="Arial"/>
              </a:rPr>
              <a:t>Pengaturan Style Huruf Komponen HTML			 </a:t>
            </a:r>
            <a:endParaRPr/>
          </a:p>
        </p:txBody>
      </p:sp>
      <p:sp>
        <p:nvSpPr>
          <p:cNvPr id="479" name="Google Shape;479;p49"/>
          <p:cNvSpPr/>
          <p:nvPr/>
        </p:nvSpPr>
        <p:spPr>
          <a:xfrm>
            <a:off x="331181" y="969643"/>
            <a:ext cx="860916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CD"/>
                </a:solidFill>
                <a:latin typeface="Courier New"/>
                <a:ea typeface="Courier New"/>
                <a:cs typeface="Courier New"/>
                <a:sym typeface="Courier New"/>
              </a:rPr>
              <a:t>&lt;</a:t>
            </a:r>
            <a:r>
              <a:rPr lang="en-US" sz="1800" b="0" i="0" u="none" strike="noStrike" cap="none">
                <a:solidFill>
                  <a:srgbClr val="A52A2A"/>
                </a:solidFill>
                <a:latin typeface="Courier New"/>
                <a:ea typeface="Courier New"/>
                <a:cs typeface="Courier New"/>
                <a:sym typeface="Courier New"/>
              </a:rPr>
              <a:t>h1</a:t>
            </a:r>
            <a:r>
              <a:rPr lang="en-US" sz="1800" b="0" i="0" u="none" strike="noStrike" cap="none">
                <a:solidFill>
                  <a:srgbClr val="FF0000"/>
                </a:solidFill>
                <a:latin typeface="Courier New"/>
                <a:ea typeface="Courier New"/>
                <a:cs typeface="Courier New"/>
                <a:sym typeface="Courier New"/>
              </a:rPr>
              <a:t> style</a:t>
            </a:r>
            <a:r>
              <a:rPr lang="en-US" sz="1800" b="0" i="0" u="none" strike="noStrike" cap="none">
                <a:solidFill>
                  <a:srgbClr val="0000CD"/>
                </a:solidFill>
                <a:latin typeface="Courier New"/>
                <a:ea typeface="Courier New"/>
                <a:cs typeface="Courier New"/>
                <a:sym typeface="Courier New"/>
              </a:rPr>
              <a:t>="font-family:verdana;"&gt;</a:t>
            </a:r>
            <a:r>
              <a:rPr lang="en-US" sz="1800" b="0" i="0" u="none" strike="noStrike" cap="none">
                <a:solidFill>
                  <a:srgbClr val="000000"/>
                </a:solidFill>
                <a:latin typeface="Courier New"/>
                <a:ea typeface="Courier New"/>
                <a:cs typeface="Courier New"/>
                <a:sym typeface="Courier New"/>
              </a:rPr>
              <a:t>This is a heading</a:t>
            </a:r>
            <a:r>
              <a:rPr lang="en-US" sz="1800" b="0" i="0" u="none" strike="noStrike" cap="none">
                <a:solidFill>
                  <a:srgbClr val="0000CD"/>
                </a:solidFill>
                <a:latin typeface="Courier New"/>
                <a:ea typeface="Courier New"/>
                <a:cs typeface="Courier New"/>
                <a:sym typeface="Courier New"/>
              </a:rPr>
              <a:t>&lt;</a:t>
            </a:r>
            <a:r>
              <a:rPr lang="en-US" sz="1800" b="0" i="0" u="none" strike="noStrike" cap="none">
                <a:solidFill>
                  <a:srgbClr val="A52A2A"/>
                </a:solidFill>
                <a:latin typeface="Courier New"/>
                <a:ea typeface="Courier New"/>
                <a:cs typeface="Courier New"/>
                <a:sym typeface="Courier New"/>
              </a:rPr>
              <a:t>/h1</a:t>
            </a:r>
            <a:r>
              <a:rPr lang="en-US" sz="1800" b="0" i="0" u="none" strike="noStrike" cap="none">
                <a:solidFill>
                  <a:srgbClr val="0000CD"/>
                </a:solidFill>
                <a:latin typeface="Courier New"/>
                <a:ea typeface="Courier New"/>
                <a:cs typeface="Courier New"/>
                <a:sym typeface="Courier New"/>
              </a:rPr>
              <a:t>&gt;</a:t>
            </a:r>
            <a:br>
              <a:rPr lang="en-US" sz="1800" b="0" i="0" u="none" strike="noStrike" cap="none">
                <a:solidFill>
                  <a:srgbClr val="000000"/>
                </a:solidFill>
                <a:latin typeface="Courier New"/>
                <a:ea typeface="Courier New"/>
                <a:cs typeface="Courier New"/>
                <a:sym typeface="Courier New"/>
              </a:rPr>
            </a:br>
            <a:r>
              <a:rPr lang="en-US" sz="1800" b="0" i="0" u="none" strike="noStrike" cap="none">
                <a:solidFill>
                  <a:srgbClr val="0000CD"/>
                </a:solidFill>
                <a:latin typeface="Courier New"/>
                <a:ea typeface="Courier New"/>
                <a:cs typeface="Courier New"/>
                <a:sym typeface="Courier New"/>
              </a:rPr>
              <a:t>&lt;</a:t>
            </a:r>
            <a:r>
              <a:rPr lang="en-US" sz="1800" b="0" i="0" u="none" strike="noStrike" cap="none">
                <a:solidFill>
                  <a:srgbClr val="A52A2A"/>
                </a:solidFill>
                <a:latin typeface="Courier New"/>
                <a:ea typeface="Courier New"/>
                <a:cs typeface="Courier New"/>
                <a:sym typeface="Courier New"/>
              </a:rPr>
              <a:t>p</a:t>
            </a:r>
            <a:r>
              <a:rPr lang="en-US" sz="1800" b="0" i="0" u="none" strike="noStrike" cap="none">
                <a:solidFill>
                  <a:srgbClr val="FF0000"/>
                </a:solidFill>
                <a:latin typeface="Courier New"/>
                <a:ea typeface="Courier New"/>
                <a:cs typeface="Courier New"/>
                <a:sym typeface="Courier New"/>
              </a:rPr>
              <a:t> style</a:t>
            </a:r>
            <a:r>
              <a:rPr lang="en-US" sz="1800" b="0" i="0" u="none" strike="noStrike" cap="none">
                <a:solidFill>
                  <a:srgbClr val="0000CD"/>
                </a:solidFill>
                <a:latin typeface="Courier New"/>
                <a:ea typeface="Courier New"/>
                <a:cs typeface="Courier New"/>
                <a:sym typeface="Courier New"/>
              </a:rPr>
              <a:t>="font-family:courier;"&gt;</a:t>
            </a:r>
            <a:r>
              <a:rPr lang="en-US" sz="1800" b="0" i="0" u="none" strike="noStrike" cap="none">
                <a:solidFill>
                  <a:srgbClr val="000000"/>
                </a:solidFill>
                <a:latin typeface="Courier New"/>
                <a:ea typeface="Courier New"/>
                <a:cs typeface="Courier New"/>
                <a:sym typeface="Courier New"/>
              </a:rPr>
              <a:t>This is a paragraph.</a:t>
            </a:r>
            <a:r>
              <a:rPr lang="en-US" sz="1800" b="0" i="0" u="none" strike="noStrike" cap="none">
                <a:solidFill>
                  <a:srgbClr val="0000CD"/>
                </a:solidFill>
                <a:latin typeface="Courier New"/>
                <a:ea typeface="Courier New"/>
                <a:cs typeface="Courier New"/>
                <a:sym typeface="Courier New"/>
              </a:rPr>
              <a:t>&lt;</a:t>
            </a:r>
            <a:r>
              <a:rPr lang="en-US" sz="1800" b="0" i="0" u="none" strike="noStrike" cap="none">
                <a:solidFill>
                  <a:srgbClr val="A52A2A"/>
                </a:solidFill>
                <a:latin typeface="Courier New"/>
                <a:ea typeface="Courier New"/>
                <a:cs typeface="Courier New"/>
                <a:sym typeface="Courier New"/>
              </a:rPr>
              <a:t>/p</a:t>
            </a:r>
            <a:r>
              <a:rPr lang="en-US" sz="1800" b="0" i="0" u="none" strike="noStrike" cap="none">
                <a:solidFill>
                  <a:srgbClr val="0000CD"/>
                </a:solidFill>
                <a:latin typeface="Courier New"/>
                <a:ea typeface="Courier New"/>
                <a:cs typeface="Courier New"/>
                <a:sym typeface="Courier New"/>
              </a:rPr>
              <a:t>&gt;</a:t>
            </a:r>
            <a:endParaRPr sz="1800" b="0" i="0" u="none" strike="noStrike" cap="none">
              <a:solidFill>
                <a:srgbClr val="000000"/>
              </a:solidFill>
              <a:latin typeface="Courier New"/>
              <a:ea typeface="Courier New"/>
              <a:cs typeface="Courier New"/>
              <a:sym typeface="Courier New"/>
            </a:endParaRPr>
          </a:p>
        </p:txBody>
      </p:sp>
      <p:sp>
        <p:nvSpPr>
          <p:cNvPr id="480" name="Google Shape;480;p49"/>
          <p:cNvSpPr/>
          <p:nvPr/>
        </p:nvSpPr>
        <p:spPr>
          <a:xfrm>
            <a:off x="4059698" y="1779662"/>
            <a:ext cx="576064" cy="792088"/>
          </a:xfrm>
          <a:prstGeom prst="down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81" name="Google Shape;481;p49"/>
          <p:cNvPicPr preferRelativeResize="0"/>
          <p:nvPr/>
        </p:nvPicPr>
        <p:blipFill rotWithShape="1">
          <a:blip r:embed="rId6">
            <a:alphaModFix/>
          </a:blip>
          <a:srcRect/>
          <a:stretch/>
        </p:blipFill>
        <p:spPr>
          <a:xfrm>
            <a:off x="2535758" y="2735438"/>
            <a:ext cx="4072484" cy="13535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50"/>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87" name="Google Shape;487;p5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88" name="Google Shape;488;p50"/>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489" name="Google Shape;489;p50"/>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490" name="Google Shape;490;p50"/>
          <p:cNvSpPr/>
          <p:nvPr/>
        </p:nvSpPr>
        <p:spPr>
          <a:xfrm>
            <a:off x="331181" y="118750"/>
            <a:ext cx="5650217"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Cambria"/>
                <a:ea typeface="Cambria"/>
                <a:cs typeface="Cambria"/>
                <a:sym typeface="Cambria"/>
              </a:rPr>
              <a:t>Pengaturan Style Huruf Komponen HTML			</a:t>
            </a:r>
            <a:endParaRPr>
              <a:latin typeface="Cambria"/>
              <a:ea typeface="Cambria"/>
              <a:cs typeface="Cambria"/>
              <a:sym typeface="Cambria"/>
            </a:endParaRPr>
          </a:p>
        </p:txBody>
      </p:sp>
      <p:sp>
        <p:nvSpPr>
          <p:cNvPr id="491" name="Google Shape;491;p50"/>
          <p:cNvSpPr/>
          <p:nvPr/>
        </p:nvSpPr>
        <p:spPr>
          <a:xfrm>
            <a:off x="331181" y="826596"/>
            <a:ext cx="92860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CD"/>
                </a:solidFill>
                <a:latin typeface="Courier New"/>
                <a:ea typeface="Courier New"/>
                <a:cs typeface="Courier New"/>
                <a:sym typeface="Courier New"/>
              </a:rPr>
              <a:t>&lt;</a:t>
            </a:r>
            <a:r>
              <a:rPr lang="en-US" sz="1600" b="0" i="0" u="none" strike="noStrike" cap="none">
                <a:solidFill>
                  <a:srgbClr val="A52A2A"/>
                </a:solidFill>
                <a:latin typeface="Courier New"/>
                <a:ea typeface="Courier New"/>
                <a:cs typeface="Courier New"/>
                <a:sym typeface="Courier New"/>
              </a:rPr>
              <a:t>h1</a:t>
            </a:r>
            <a:r>
              <a:rPr lang="en-US" sz="1600" b="0" i="0" u="none" strike="noStrike" cap="none">
                <a:solidFill>
                  <a:srgbClr val="FF0000"/>
                </a:solidFill>
                <a:latin typeface="Courier New"/>
                <a:ea typeface="Courier New"/>
                <a:cs typeface="Courier New"/>
                <a:sym typeface="Courier New"/>
              </a:rPr>
              <a:t> style</a:t>
            </a:r>
            <a:r>
              <a:rPr lang="en-US" sz="1600" b="0" i="0" u="none" strike="noStrike" cap="none">
                <a:solidFill>
                  <a:srgbClr val="0000CD"/>
                </a:solidFill>
                <a:latin typeface="Courier New"/>
                <a:ea typeface="Courier New"/>
                <a:cs typeface="Courier New"/>
                <a:sym typeface="Courier New"/>
              </a:rPr>
              <a:t>="font-family:verdana;"&gt;</a:t>
            </a:r>
            <a:r>
              <a:rPr lang="en-US" sz="1600" b="0" i="0" u="none" strike="noStrike" cap="none">
                <a:solidFill>
                  <a:srgbClr val="000000"/>
                </a:solidFill>
                <a:latin typeface="Courier New"/>
                <a:ea typeface="Courier New"/>
                <a:cs typeface="Courier New"/>
                <a:sym typeface="Courier New"/>
              </a:rPr>
              <a:t>This is a heading</a:t>
            </a:r>
            <a:r>
              <a:rPr lang="en-US" sz="1600" b="0" i="0" u="none" strike="noStrike" cap="none">
                <a:solidFill>
                  <a:srgbClr val="0000CD"/>
                </a:solidFill>
                <a:latin typeface="Courier New"/>
                <a:ea typeface="Courier New"/>
                <a:cs typeface="Courier New"/>
                <a:sym typeface="Courier New"/>
              </a:rPr>
              <a:t>&lt;</a:t>
            </a:r>
            <a:r>
              <a:rPr lang="en-US" sz="1600" b="0" i="0" u="none" strike="noStrike" cap="none">
                <a:solidFill>
                  <a:srgbClr val="A52A2A"/>
                </a:solidFill>
                <a:latin typeface="Courier New"/>
                <a:ea typeface="Courier New"/>
                <a:cs typeface="Courier New"/>
                <a:sym typeface="Courier New"/>
              </a:rPr>
              <a:t>/h1</a:t>
            </a:r>
            <a:r>
              <a:rPr lang="en-US" sz="1600" b="0" i="0" u="none" strike="noStrike" cap="none">
                <a:solidFill>
                  <a:srgbClr val="0000CD"/>
                </a:solidFill>
                <a:latin typeface="Courier New"/>
                <a:ea typeface="Courier New"/>
                <a:cs typeface="Courier New"/>
                <a:sym typeface="Courier New"/>
              </a:rPr>
              <a:t>&gt;</a:t>
            </a:r>
            <a:br>
              <a:rPr lang="en-US" sz="1600" b="0" i="0" u="none" strike="noStrike" cap="none">
                <a:solidFill>
                  <a:srgbClr val="000000"/>
                </a:solidFill>
                <a:latin typeface="Courier New"/>
                <a:ea typeface="Courier New"/>
                <a:cs typeface="Courier New"/>
                <a:sym typeface="Courier New"/>
              </a:rPr>
            </a:br>
            <a:r>
              <a:rPr lang="en-US" sz="1600" b="0" i="0" u="none" strike="noStrike" cap="none">
                <a:solidFill>
                  <a:srgbClr val="0000CD"/>
                </a:solidFill>
                <a:latin typeface="Courier New"/>
                <a:ea typeface="Courier New"/>
                <a:cs typeface="Courier New"/>
                <a:sym typeface="Courier New"/>
              </a:rPr>
              <a:t>&lt;</a:t>
            </a:r>
            <a:r>
              <a:rPr lang="en-US" sz="1600" b="0" i="0" u="none" strike="noStrike" cap="none">
                <a:solidFill>
                  <a:srgbClr val="A52A2A"/>
                </a:solidFill>
                <a:latin typeface="Courier New"/>
                <a:ea typeface="Courier New"/>
                <a:cs typeface="Courier New"/>
                <a:sym typeface="Courier New"/>
              </a:rPr>
              <a:t>p</a:t>
            </a:r>
            <a:r>
              <a:rPr lang="en-US" sz="1600" b="0" i="0" u="none" strike="noStrike" cap="none">
                <a:solidFill>
                  <a:srgbClr val="FF0000"/>
                </a:solidFill>
                <a:latin typeface="Courier New"/>
                <a:ea typeface="Courier New"/>
                <a:cs typeface="Courier New"/>
                <a:sym typeface="Courier New"/>
              </a:rPr>
              <a:t> style</a:t>
            </a:r>
            <a:r>
              <a:rPr lang="en-US" sz="1600" b="0" i="0" u="none" strike="noStrike" cap="none">
                <a:solidFill>
                  <a:srgbClr val="0000CD"/>
                </a:solidFill>
                <a:latin typeface="Courier New"/>
                <a:ea typeface="Courier New"/>
                <a:cs typeface="Courier New"/>
                <a:sym typeface="Courier New"/>
              </a:rPr>
              <a:t>="font-family:courier;"&gt;</a:t>
            </a:r>
            <a:r>
              <a:rPr lang="en-US" sz="1600" b="0" i="0" u="none" strike="noStrike" cap="none">
                <a:solidFill>
                  <a:srgbClr val="000000"/>
                </a:solidFill>
                <a:latin typeface="Courier New"/>
                <a:ea typeface="Courier New"/>
                <a:cs typeface="Courier New"/>
                <a:sym typeface="Courier New"/>
              </a:rPr>
              <a:t>This is a paragraph.</a:t>
            </a:r>
            <a:r>
              <a:rPr lang="en-US" sz="1600" b="0" i="0" u="none" strike="noStrike" cap="none">
                <a:solidFill>
                  <a:srgbClr val="0000CD"/>
                </a:solidFill>
                <a:latin typeface="Courier New"/>
                <a:ea typeface="Courier New"/>
                <a:cs typeface="Courier New"/>
                <a:sym typeface="Courier New"/>
              </a:rPr>
              <a:t>&lt;</a:t>
            </a:r>
            <a:r>
              <a:rPr lang="en-US" sz="1600" b="0" i="0" u="none" strike="noStrike" cap="none">
                <a:solidFill>
                  <a:srgbClr val="A52A2A"/>
                </a:solidFill>
                <a:latin typeface="Courier New"/>
                <a:ea typeface="Courier New"/>
                <a:cs typeface="Courier New"/>
                <a:sym typeface="Courier New"/>
              </a:rPr>
              <a:t>/p</a:t>
            </a:r>
            <a:r>
              <a:rPr lang="en-US" sz="1600" b="0" i="0" u="none" strike="noStrike" cap="none">
                <a:solidFill>
                  <a:srgbClr val="0000CD"/>
                </a:solidFill>
                <a:latin typeface="Courier New"/>
                <a:ea typeface="Courier New"/>
                <a:cs typeface="Courier New"/>
                <a:sym typeface="Courier New"/>
              </a:rPr>
              <a:t>&gt;</a:t>
            </a:r>
            <a:endParaRPr sz="1600" b="0" i="0" u="none" strike="noStrike" cap="none">
              <a:solidFill>
                <a:srgbClr val="000000"/>
              </a:solidFill>
              <a:latin typeface="Courier New"/>
              <a:ea typeface="Courier New"/>
              <a:cs typeface="Courier New"/>
              <a:sym typeface="Courier New"/>
            </a:endParaRPr>
          </a:p>
        </p:txBody>
      </p:sp>
      <p:sp>
        <p:nvSpPr>
          <p:cNvPr id="492" name="Google Shape;492;p50"/>
          <p:cNvSpPr/>
          <p:nvPr/>
        </p:nvSpPr>
        <p:spPr>
          <a:xfrm>
            <a:off x="3995936" y="1492242"/>
            <a:ext cx="576064" cy="792088"/>
          </a:xfrm>
          <a:prstGeom prst="downArrow">
            <a:avLst>
              <a:gd name="adj1" fmla="val 50000"/>
              <a:gd name="adj2" fmla="val 50000"/>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93" name="Google Shape;493;p50"/>
          <p:cNvPicPr preferRelativeResize="0"/>
          <p:nvPr/>
        </p:nvPicPr>
        <p:blipFill rotWithShape="1">
          <a:blip r:embed="rId6">
            <a:alphaModFix/>
          </a:blip>
          <a:srcRect/>
          <a:stretch/>
        </p:blipFill>
        <p:spPr>
          <a:xfrm>
            <a:off x="2466126" y="2284330"/>
            <a:ext cx="4356100" cy="144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44" name="Google Shape;144;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45" name="Google Shape;145;p2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46" name="Google Shape;146;p2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47" name="Google Shape;147;p22"/>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Cambria"/>
                <a:ea typeface="Cambria"/>
                <a:cs typeface="Cambria"/>
                <a:sym typeface="Cambria"/>
              </a:rPr>
              <a:t>Perancangan Menu – Single Menu Pelatihan</a:t>
            </a:r>
            <a:endParaRPr sz="2000" b="1" i="0" u="none" strike="noStrike" cap="none">
              <a:solidFill>
                <a:srgbClr val="002060"/>
              </a:solidFill>
              <a:latin typeface="Cambria"/>
              <a:ea typeface="Cambria"/>
              <a:cs typeface="Cambria"/>
              <a:sym typeface="Cambria"/>
            </a:endParaRPr>
          </a:p>
        </p:txBody>
      </p:sp>
      <p:sp>
        <p:nvSpPr>
          <p:cNvPr id="148" name="Google Shape;148;p22"/>
          <p:cNvSpPr/>
          <p:nvPr/>
        </p:nvSpPr>
        <p:spPr>
          <a:xfrm>
            <a:off x="331180" y="876953"/>
            <a:ext cx="8464028" cy="92328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Single menu ini perlu users untuk memilih antara satu atau lebih item atau memungkinkan multiple selection. Umumnya menu ini hadir tanpa parameter atau instruksi dengan parameter standar.</a:t>
            </a:r>
            <a:endParaRPr>
              <a:latin typeface="Cambria"/>
              <a:ea typeface="Cambria"/>
              <a:cs typeface="Cambria"/>
              <a:sym typeface="Cambr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499" name="Google Shape;499;p5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00" name="Google Shape;500;p51"/>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501" name="Google Shape;501;p51"/>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502" name="Google Shape;502;p51"/>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Kesimpulan</a:t>
            </a:r>
            <a:endParaRPr sz="2800" i="0" u="none" strike="noStrike" cap="none">
              <a:solidFill>
                <a:srgbClr val="002060"/>
              </a:solidFill>
              <a:latin typeface="Cambria"/>
              <a:ea typeface="Cambria"/>
              <a:cs typeface="Cambria"/>
              <a:sym typeface="Cambria"/>
            </a:endParaRPr>
          </a:p>
        </p:txBody>
      </p:sp>
      <p:sp>
        <p:nvSpPr>
          <p:cNvPr id="503" name="Google Shape;503;p51"/>
          <p:cNvSpPr/>
          <p:nvPr/>
        </p:nvSpPr>
        <p:spPr>
          <a:xfrm>
            <a:off x="331180" y="876953"/>
            <a:ext cx="8464028"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Cambria"/>
                <a:ea typeface="Cambria"/>
                <a:cs typeface="Cambria"/>
                <a:sym typeface="Cambria"/>
              </a:rPr>
              <a:t>Kesimpulan Pertemuan </a:t>
            </a:r>
            <a:endParaRPr>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2"/>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09" name="Google Shape;509;p5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10" name="Google Shape;510;p52"/>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511" name="Google Shape;511;p52"/>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512" name="Google Shape;512;p52"/>
          <p:cNvSpPr/>
          <p:nvPr/>
        </p:nvSpPr>
        <p:spPr>
          <a:xfrm>
            <a:off x="331181" y="118750"/>
            <a:ext cx="56502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43A62"/>
                </a:solidFill>
                <a:latin typeface="Cambria"/>
                <a:ea typeface="Cambria"/>
                <a:cs typeface="Cambria"/>
                <a:sym typeface="Cambria"/>
              </a:rPr>
              <a:t>Referensi</a:t>
            </a:r>
            <a:endParaRPr sz="2800" i="0" u="none" strike="noStrike" cap="none">
              <a:solidFill>
                <a:srgbClr val="243A62"/>
              </a:solidFill>
              <a:latin typeface="Cambria"/>
              <a:ea typeface="Cambria"/>
              <a:cs typeface="Cambria"/>
              <a:sym typeface="Cambria"/>
            </a:endParaRPr>
          </a:p>
        </p:txBody>
      </p:sp>
      <p:sp>
        <p:nvSpPr>
          <p:cNvPr id="513" name="Google Shape;513;p52"/>
          <p:cNvSpPr/>
          <p:nvPr/>
        </p:nvSpPr>
        <p:spPr>
          <a:xfrm>
            <a:off x="331180" y="876953"/>
            <a:ext cx="8464028" cy="341627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800"/>
              <a:buFont typeface="Cambria"/>
              <a:buAutoNum type="arabicPeriod"/>
            </a:pPr>
            <a:r>
              <a:rPr lang="en-US" sz="1800" i="0" u="none" strike="noStrike" cap="none">
                <a:solidFill>
                  <a:srgbClr val="000000"/>
                </a:solidFill>
                <a:latin typeface="Cambria"/>
                <a:ea typeface="Cambria"/>
                <a:cs typeface="Cambria"/>
                <a:sym typeface="Cambria"/>
              </a:rPr>
              <a:t>www.w3school.com</a:t>
            </a:r>
            <a:endParaRPr>
              <a:latin typeface="Cambria"/>
              <a:ea typeface="Cambria"/>
              <a:cs typeface="Cambria"/>
              <a:sym typeface="Cambria"/>
            </a:endParaRPr>
          </a:p>
          <a:p>
            <a:pPr marL="342900" marR="0" lvl="0" indent="-342900" algn="just" rtl="0">
              <a:lnSpc>
                <a:spcPct val="100000"/>
              </a:lnSpc>
              <a:spcBef>
                <a:spcPts val="0"/>
              </a:spcBef>
              <a:spcAft>
                <a:spcPts val="0"/>
              </a:spcAft>
              <a:buClr>
                <a:srgbClr val="000000"/>
              </a:buClr>
              <a:buSzPts val="1800"/>
              <a:buFont typeface="Cambria"/>
              <a:buAutoNum type="arabicPeriod"/>
            </a:pPr>
            <a:r>
              <a:rPr lang="en-US" sz="1800" i="0" u="none" strike="noStrike" cap="none">
                <a:solidFill>
                  <a:srgbClr val="000000"/>
                </a:solidFill>
                <a:latin typeface="Cambria"/>
                <a:ea typeface="Cambria"/>
                <a:cs typeface="Cambria"/>
                <a:sym typeface="Cambria"/>
              </a:rPr>
              <a:t>www.getbootstrap.com</a:t>
            </a:r>
            <a:endParaRPr>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7"/>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519" name="Google Shape;519;p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20" name="Google Shape;520;p7"/>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521" name="Google Shape;521;p7"/>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522" name="Google Shape;522;p7"/>
          <p:cNvSpPr/>
          <p:nvPr/>
        </p:nvSpPr>
        <p:spPr>
          <a:xfrm>
            <a:off x="331181" y="118750"/>
            <a:ext cx="56502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43A62"/>
                </a:solidFill>
                <a:latin typeface="Cambria"/>
                <a:ea typeface="Cambria"/>
                <a:cs typeface="Cambria"/>
                <a:sym typeface="Cambria"/>
              </a:rPr>
              <a:t>Tim Pengajar</a:t>
            </a:r>
            <a:endParaRPr sz="2800" i="0" u="none" strike="noStrike" cap="none">
              <a:solidFill>
                <a:srgbClr val="243A62"/>
              </a:solidFill>
              <a:latin typeface="Cambria"/>
              <a:ea typeface="Cambria"/>
              <a:cs typeface="Cambria"/>
              <a:sym typeface="Cambria"/>
            </a:endParaRPr>
          </a:p>
        </p:txBody>
      </p:sp>
      <p:sp>
        <p:nvSpPr>
          <p:cNvPr id="523" name="Google Shape;523;p7"/>
          <p:cNvSpPr/>
          <p:nvPr/>
        </p:nvSpPr>
        <p:spPr>
          <a:xfrm>
            <a:off x="331180" y="876953"/>
            <a:ext cx="8464028" cy="39703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Cambria"/>
              <a:buAutoNum type="arabicPeriod"/>
            </a:pPr>
            <a:r>
              <a:rPr lang="en-US" sz="1800" i="0" u="none" strike="noStrike" cap="none">
                <a:solidFill>
                  <a:schemeClr val="dk1"/>
                </a:solidFill>
                <a:latin typeface="Cambria"/>
                <a:ea typeface="Cambria"/>
                <a:cs typeface="Cambria"/>
                <a:sym typeface="Cambria"/>
              </a:rPr>
              <a:t>&lt;Nama 1&gt;</a:t>
            </a:r>
            <a:endParaRPr sz="1400" i="0" u="none" strike="noStrike" cap="none">
              <a:solidFill>
                <a:srgbClr val="000000"/>
              </a:solidFill>
              <a:latin typeface="Cambria"/>
              <a:ea typeface="Cambria"/>
              <a:cs typeface="Cambria"/>
              <a:sym typeface="Cambria"/>
            </a:endParaRPr>
          </a:p>
          <a:p>
            <a:pPr marL="342900" marR="0" lvl="0" indent="-342900" algn="l" rtl="0">
              <a:lnSpc>
                <a:spcPct val="100000"/>
              </a:lnSpc>
              <a:spcBef>
                <a:spcPts val="0"/>
              </a:spcBef>
              <a:spcAft>
                <a:spcPts val="0"/>
              </a:spcAft>
              <a:buClr>
                <a:srgbClr val="000000"/>
              </a:buClr>
              <a:buSzPts val="1800"/>
              <a:buFont typeface="Cambria"/>
              <a:buAutoNum type="arabicPeriod"/>
            </a:pPr>
            <a:r>
              <a:rPr lang="en-US" sz="1800" i="0" u="none" strike="noStrike" cap="none">
                <a:solidFill>
                  <a:schemeClr val="dk1"/>
                </a:solidFill>
                <a:latin typeface="Cambria"/>
                <a:ea typeface="Cambria"/>
                <a:cs typeface="Cambria"/>
                <a:sym typeface="Cambria"/>
              </a:rPr>
              <a:t>&lt;Nama 2&gt;</a:t>
            </a:r>
            <a:endParaRPr sz="1400" i="0" u="none" strike="noStrike" cap="none">
              <a:solidFill>
                <a:srgbClr val="000000"/>
              </a:solidFill>
              <a:latin typeface="Cambria"/>
              <a:ea typeface="Cambria"/>
              <a:cs typeface="Cambria"/>
              <a:sym typeface="Cambria"/>
            </a:endParaRPr>
          </a:p>
          <a:p>
            <a:pPr marL="342900" marR="0" lvl="0" indent="-342900" algn="l" rtl="0">
              <a:lnSpc>
                <a:spcPct val="100000"/>
              </a:lnSpc>
              <a:spcBef>
                <a:spcPts val="0"/>
              </a:spcBef>
              <a:spcAft>
                <a:spcPts val="0"/>
              </a:spcAft>
              <a:buClr>
                <a:srgbClr val="000000"/>
              </a:buClr>
              <a:buSzPts val="1800"/>
              <a:buFont typeface="Cambria"/>
              <a:buAutoNum type="arabicPeriod"/>
            </a:pPr>
            <a:r>
              <a:rPr lang="en-US" sz="1800" i="0" u="none" strike="noStrike" cap="none">
                <a:solidFill>
                  <a:schemeClr val="dk1"/>
                </a:solidFill>
                <a:latin typeface="Cambria"/>
                <a:ea typeface="Cambria"/>
                <a:cs typeface="Cambria"/>
                <a:sym typeface="Cambria"/>
              </a:rPr>
              <a:t>&lt;Nama 3&gt;</a:t>
            </a:r>
            <a:endParaRPr sz="1400" i="0" u="none" strike="noStrike" cap="none">
              <a:solidFill>
                <a:srgbClr val="000000"/>
              </a:solidFill>
              <a:latin typeface="Cambria"/>
              <a:ea typeface="Cambria"/>
              <a:cs typeface="Cambria"/>
              <a:sym typeface="Cambria"/>
            </a:endParaRPr>
          </a:p>
          <a:p>
            <a:pPr marL="342900" marR="0" lvl="0" indent="-342900" algn="l" rtl="0">
              <a:lnSpc>
                <a:spcPct val="100000"/>
              </a:lnSpc>
              <a:spcBef>
                <a:spcPts val="0"/>
              </a:spcBef>
              <a:spcAft>
                <a:spcPts val="0"/>
              </a:spcAft>
              <a:buClr>
                <a:srgbClr val="000000"/>
              </a:buClr>
              <a:buSzPts val="1800"/>
              <a:buFont typeface="Cambria"/>
              <a:buAutoNum type="arabicPeriod"/>
            </a:pPr>
            <a:r>
              <a:rPr lang="en-US" sz="1800" i="0" u="none" strike="noStrike" cap="none">
                <a:solidFill>
                  <a:schemeClr val="dk1"/>
                </a:solidFill>
                <a:latin typeface="Cambria"/>
                <a:ea typeface="Cambria"/>
                <a:cs typeface="Cambria"/>
                <a:sym typeface="Cambria"/>
              </a:rPr>
              <a:t>&lt;dst&gt;</a:t>
            </a:r>
            <a:endParaRPr sz="1400" i="0" u="none" strike="noStrike" cap="none">
              <a:solidFill>
                <a:srgbClr val="000000"/>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a:solidFill>
                <a:schemeClr val="dk1"/>
              </a:solidFill>
              <a:latin typeface="Cambria"/>
              <a:ea typeface="Cambria"/>
              <a:cs typeface="Cambria"/>
              <a:sym typeface="Cambr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g9653be73e8_0_0"/>
          <p:cNvGrpSpPr/>
          <p:nvPr/>
        </p:nvGrpSpPr>
        <p:grpSpPr>
          <a:xfrm>
            <a:off x="3094159" y="1213693"/>
            <a:ext cx="6049849" cy="2173893"/>
            <a:chOff x="-1526118" y="1468582"/>
            <a:chExt cx="13653462" cy="4906100"/>
          </a:xfrm>
        </p:grpSpPr>
        <p:pic>
          <p:nvPicPr>
            <p:cNvPr id="529" name="Google Shape;529;g9653be73e8_0_0"/>
            <p:cNvPicPr preferRelativeResize="0"/>
            <p:nvPr/>
          </p:nvPicPr>
          <p:blipFill rotWithShape="1">
            <a:blip r:embed="rId3">
              <a:alphaModFix/>
            </a:blip>
            <a:srcRect l="20689" t="11366" r="20683" b="9918"/>
            <a:stretch/>
          </p:blipFill>
          <p:spPr>
            <a:xfrm>
              <a:off x="5833591" y="2022764"/>
              <a:ext cx="2133784" cy="2864863"/>
            </a:xfrm>
            <a:prstGeom prst="rect">
              <a:avLst/>
            </a:prstGeom>
            <a:noFill/>
            <a:ln>
              <a:noFill/>
            </a:ln>
          </p:spPr>
        </p:pic>
        <p:pic>
          <p:nvPicPr>
            <p:cNvPr id="530" name="Google Shape;530;g9653be73e8_0_0"/>
            <p:cNvPicPr preferRelativeResize="0"/>
            <p:nvPr/>
          </p:nvPicPr>
          <p:blipFill rotWithShape="1">
            <a:blip r:embed="rId4">
              <a:alphaModFix/>
            </a:blip>
            <a:srcRect l="6571" t="38017" r="6502" b="38299"/>
            <a:stretch/>
          </p:blipFill>
          <p:spPr>
            <a:xfrm>
              <a:off x="1941532" y="4887627"/>
              <a:ext cx="5458691" cy="1487055"/>
            </a:xfrm>
            <a:prstGeom prst="rect">
              <a:avLst/>
            </a:prstGeom>
            <a:noFill/>
            <a:ln>
              <a:noFill/>
            </a:ln>
          </p:spPr>
        </p:pic>
        <p:pic>
          <p:nvPicPr>
            <p:cNvPr id="531" name="Google Shape;531;g9653be73e8_0_0"/>
            <p:cNvPicPr preferRelativeResize="0"/>
            <p:nvPr/>
          </p:nvPicPr>
          <p:blipFill rotWithShape="1">
            <a:blip r:embed="rId5">
              <a:alphaModFix/>
            </a:blip>
            <a:srcRect l="11821" t="14813" r="12786" b="16415"/>
            <a:stretch/>
          </p:blipFill>
          <p:spPr>
            <a:xfrm>
              <a:off x="2508685" y="1678709"/>
              <a:ext cx="3125498" cy="2851009"/>
            </a:xfrm>
            <a:prstGeom prst="rect">
              <a:avLst/>
            </a:prstGeom>
            <a:noFill/>
            <a:ln>
              <a:noFill/>
            </a:ln>
          </p:spPr>
        </p:pic>
        <p:pic>
          <p:nvPicPr>
            <p:cNvPr id="532" name="Google Shape;532;g9653be73e8_0_0"/>
            <p:cNvPicPr preferRelativeResize="0"/>
            <p:nvPr/>
          </p:nvPicPr>
          <p:blipFill rotWithShape="1">
            <a:blip r:embed="rId6">
              <a:alphaModFix/>
            </a:blip>
            <a:srcRect l="13267" t="16079" r="9458" b="16073"/>
            <a:stretch/>
          </p:blipFill>
          <p:spPr>
            <a:xfrm>
              <a:off x="-1526118" y="1468582"/>
              <a:ext cx="4145638" cy="3639627"/>
            </a:xfrm>
            <a:prstGeom prst="rect">
              <a:avLst/>
            </a:prstGeom>
            <a:noFill/>
            <a:ln>
              <a:noFill/>
            </a:ln>
          </p:spPr>
        </p:pic>
        <p:pic>
          <p:nvPicPr>
            <p:cNvPr id="533" name="Google Shape;533;g9653be73e8_0_0"/>
            <p:cNvPicPr preferRelativeResize="0"/>
            <p:nvPr/>
          </p:nvPicPr>
          <p:blipFill rotWithShape="1">
            <a:blip r:embed="rId7">
              <a:alphaModFix/>
            </a:blip>
            <a:srcRect l="7655" t="13458" r="7469" b="12511"/>
            <a:stretch/>
          </p:blipFill>
          <p:spPr>
            <a:xfrm>
              <a:off x="7573817" y="1844169"/>
              <a:ext cx="4553527" cy="3971636"/>
            </a:xfrm>
            <a:prstGeom prst="rect">
              <a:avLst/>
            </a:prstGeom>
            <a:noFill/>
            <a:ln>
              <a:noFill/>
            </a:ln>
          </p:spPr>
        </p:pic>
      </p:grpSp>
      <p:pic>
        <p:nvPicPr>
          <p:cNvPr id="534" name="Google Shape;534;g9653be73e8_0_0"/>
          <p:cNvPicPr preferRelativeResize="0"/>
          <p:nvPr/>
        </p:nvPicPr>
        <p:blipFill rotWithShape="1">
          <a:blip r:embed="rId8">
            <a:alphaModFix/>
          </a:blip>
          <a:srcRect r="72915" b="82221"/>
          <a:stretch/>
        </p:blipFill>
        <p:spPr>
          <a:xfrm>
            <a:off x="7931775" y="4038600"/>
            <a:ext cx="1212225" cy="596789"/>
          </a:xfrm>
          <a:prstGeom prst="rect">
            <a:avLst/>
          </a:prstGeom>
          <a:noFill/>
          <a:ln>
            <a:noFill/>
          </a:ln>
        </p:spPr>
      </p:pic>
      <p:pic>
        <p:nvPicPr>
          <p:cNvPr id="535" name="Google Shape;535;g9653be73e8_0_0"/>
          <p:cNvPicPr preferRelativeResize="0"/>
          <p:nvPr/>
        </p:nvPicPr>
        <p:blipFill rotWithShape="1">
          <a:blip r:embed="rId8">
            <a:alphaModFix/>
          </a:blip>
          <a:srcRect l="-630" r="629" b="82221"/>
          <a:stretch/>
        </p:blipFill>
        <p:spPr>
          <a:xfrm>
            <a:off x="-85725" y="0"/>
            <a:ext cx="9229725" cy="1219200"/>
          </a:xfrm>
          <a:prstGeom prst="rect">
            <a:avLst/>
          </a:prstGeom>
          <a:noFill/>
          <a:ln>
            <a:noFill/>
          </a:ln>
        </p:spPr>
      </p:pic>
      <p:sp>
        <p:nvSpPr>
          <p:cNvPr id="536" name="Google Shape;536;g9653be73e8_0_0"/>
          <p:cNvSpPr txBox="1"/>
          <p:nvPr/>
        </p:nvSpPr>
        <p:spPr>
          <a:xfrm>
            <a:off x="1171575" y="1959224"/>
            <a:ext cx="6677100" cy="86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1C4587"/>
                </a:solidFill>
                <a:latin typeface="Arial"/>
                <a:ea typeface="Arial"/>
                <a:cs typeface="Arial"/>
                <a:sym typeface="Arial"/>
              </a:rPr>
              <a:t>TERIMA KASIH</a:t>
            </a:r>
            <a:endParaRPr sz="4800" b="1" i="0" u="none" strike="noStrike" cap="none">
              <a:solidFill>
                <a:srgbClr val="1C4587"/>
              </a:solidFill>
              <a:latin typeface="Arial"/>
              <a:ea typeface="Arial"/>
              <a:cs typeface="Arial"/>
              <a:sym typeface="Arial"/>
            </a:endParaRPr>
          </a:p>
        </p:txBody>
      </p:sp>
      <p:grpSp>
        <p:nvGrpSpPr>
          <p:cNvPr id="537" name="Google Shape;537;g9653be73e8_0_0"/>
          <p:cNvGrpSpPr/>
          <p:nvPr/>
        </p:nvGrpSpPr>
        <p:grpSpPr>
          <a:xfrm>
            <a:off x="0" y="4038598"/>
            <a:ext cx="9144000" cy="1219200"/>
            <a:chOff x="0" y="4038598"/>
            <a:chExt cx="9144000" cy="1219200"/>
          </a:xfrm>
        </p:grpSpPr>
        <p:pic>
          <p:nvPicPr>
            <p:cNvPr id="538" name="Google Shape;538;g9653be73e8_0_0"/>
            <p:cNvPicPr preferRelativeResize="0"/>
            <p:nvPr/>
          </p:nvPicPr>
          <p:blipFill rotWithShape="1">
            <a:blip r:embed="rId8">
              <a:alphaModFix/>
            </a:blip>
            <a:srcRect t="82221"/>
            <a:stretch/>
          </p:blipFill>
          <p:spPr>
            <a:xfrm>
              <a:off x="0" y="4038598"/>
              <a:ext cx="9144000" cy="1219200"/>
            </a:xfrm>
            <a:prstGeom prst="rect">
              <a:avLst/>
            </a:prstGeom>
            <a:noFill/>
            <a:ln>
              <a:noFill/>
            </a:ln>
          </p:spPr>
        </p:pic>
        <p:pic>
          <p:nvPicPr>
            <p:cNvPr id="539" name="Google Shape;539;g9653be73e8_0_0"/>
            <p:cNvPicPr preferRelativeResize="0"/>
            <p:nvPr/>
          </p:nvPicPr>
          <p:blipFill rotWithShape="1">
            <a:blip r:embed="rId8">
              <a:alphaModFix/>
            </a:blip>
            <a:srcRect l="73536" t="11767" r="-2" b="84735"/>
            <a:stretch/>
          </p:blipFill>
          <p:spPr>
            <a:xfrm>
              <a:off x="8690517" y="4826682"/>
              <a:ext cx="349406" cy="31681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54" name="Google Shape;154;p2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55" name="Google Shape;155;p23"/>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56" name="Google Shape;156;p23"/>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57" name="Google Shape;157;p23"/>
          <p:cNvSpPr/>
          <p:nvPr/>
        </p:nvSpPr>
        <p:spPr>
          <a:xfrm>
            <a:off x="331181" y="118750"/>
            <a:ext cx="565021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Cambria"/>
                <a:ea typeface="Cambria"/>
                <a:cs typeface="Cambria"/>
                <a:sym typeface="Cambria"/>
              </a:rPr>
              <a:t>Perancangan Menu – Single Menu Pelatihan</a:t>
            </a:r>
            <a:endParaRPr sz="2000" b="1" i="0" u="none" strike="noStrike" cap="none">
              <a:solidFill>
                <a:srgbClr val="002060"/>
              </a:solidFill>
              <a:latin typeface="Cambria"/>
              <a:ea typeface="Cambria"/>
              <a:cs typeface="Cambria"/>
              <a:sym typeface="Cambria"/>
            </a:endParaRPr>
          </a:p>
        </p:txBody>
      </p:sp>
      <p:sp>
        <p:nvSpPr>
          <p:cNvPr id="158" name="Google Shape;158;p23"/>
          <p:cNvSpPr/>
          <p:nvPr/>
        </p:nvSpPr>
        <p:spPr>
          <a:xfrm>
            <a:off x="331180" y="876953"/>
            <a:ext cx="8464028" cy="523180"/>
          </a:xfrm>
          <a:prstGeom prst="rect">
            <a:avLst/>
          </a:prstGeom>
          <a:noFill/>
          <a:ln>
            <a:noFill/>
          </a:ln>
        </p:spPr>
        <p:txBody>
          <a:bodyPr spcFirstLastPara="1" wrap="square" lIns="91425" tIns="45700" rIns="91425" bIns="45700" anchor="t" anchorCtr="0">
            <a:spAutoFit/>
          </a:bodyPr>
          <a:lstStyle/>
          <a:p>
            <a:pPr marL="0" marR="0" lvl="0" indent="-114300" algn="just" rtl="0">
              <a:lnSpc>
                <a:spcPct val="100000"/>
              </a:lnSpc>
              <a:spcBef>
                <a:spcPts val="0"/>
              </a:spcBef>
              <a:spcAft>
                <a:spcPts val="1200"/>
              </a:spcAft>
              <a:buClr>
                <a:srgbClr val="000000"/>
              </a:buClr>
              <a:buSzPts val="1800"/>
              <a:buFont typeface="Cambria"/>
              <a:buChar char="❖"/>
            </a:pPr>
            <a:r>
              <a:rPr lang="en-US" sz="1800" i="0" u="none" strike="noStrike" cap="none">
                <a:solidFill>
                  <a:srgbClr val="000000"/>
                </a:solidFill>
                <a:latin typeface="Cambria"/>
                <a:ea typeface="Cambria"/>
                <a:cs typeface="Cambria"/>
                <a:sym typeface="Cambria"/>
              </a:rPr>
              <a:t>Single Menu:</a:t>
            </a:r>
            <a:endParaRPr>
              <a:latin typeface="Cambria"/>
              <a:ea typeface="Cambria"/>
              <a:cs typeface="Cambria"/>
              <a:sym typeface="Cambria"/>
            </a:endParaRPr>
          </a:p>
        </p:txBody>
      </p:sp>
      <p:sp>
        <p:nvSpPr>
          <p:cNvPr id="159" name="Google Shape;159;p23"/>
          <p:cNvSpPr/>
          <p:nvPr/>
        </p:nvSpPr>
        <p:spPr>
          <a:xfrm>
            <a:off x="625421" y="1259553"/>
            <a:ext cx="8030007" cy="3570208"/>
          </a:xfrm>
          <a:prstGeom prst="rect">
            <a:avLst/>
          </a:prstGeom>
          <a:noFill/>
          <a:ln>
            <a:noFill/>
          </a:ln>
        </p:spPr>
        <p:txBody>
          <a:bodyPr spcFirstLastPara="1" wrap="square" lIns="91425" tIns="45700" rIns="91425" bIns="45700" anchor="t" anchorCtr="0">
            <a:spAutoFit/>
          </a:bodyPr>
          <a:lstStyle/>
          <a:p>
            <a:pPr marL="285750" marR="0" lvl="7" indent="-285750" algn="just" rtl="0">
              <a:lnSpc>
                <a:spcPct val="100000"/>
              </a:lnSpc>
              <a:spcBef>
                <a:spcPts val="0"/>
              </a:spcBef>
              <a:spcAft>
                <a:spcPts val="0"/>
              </a:spcAft>
              <a:buClr>
                <a:srgbClr val="000000"/>
              </a:buClr>
              <a:buSzPts val="1600"/>
              <a:buFont typeface="Arial"/>
              <a:buChar char="•"/>
            </a:pPr>
            <a:r>
              <a:rPr lang="en-US" sz="1600" b="1" i="0" u="none" strike="noStrike" cap="none">
                <a:solidFill>
                  <a:srgbClr val="000000"/>
                </a:solidFill>
                <a:latin typeface="Cambria"/>
                <a:ea typeface="Cambria"/>
                <a:cs typeface="Cambria"/>
                <a:sym typeface="Cambria"/>
              </a:rPr>
              <a:t>Radio Buttons</a:t>
            </a:r>
            <a:r>
              <a:rPr lang="en-US" sz="1600" i="0" u="none" strike="noStrike" cap="none">
                <a:solidFill>
                  <a:srgbClr val="000000"/>
                </a:solidFill>
                <a:latin typeface="Cambria"/>
                <a:ea typeface="Cambria"/>
                <a:cs typeface="Cambria"/>
                <a:sym typeface="Cambria"/>
              </a:rPr>
              <a:t>: Tampilan menu dengan bentuk radio button. User harus memilih salah satu pilihan yang diberikan.</a:t>
            </a:r>
            <a:endParaRPr>
              <a:latin typeface="Cambria"/>
              <a:ea typeface="Cambria"/>
              <a:cs typeface="Cambria"/>
              <a:sym typeface="Cambria"/>
            </a:endParaRPr>
          </a:p>
          <a:p>
            <a:pPr marL="285750" marR="0" lvl="7" indent="-285750" algn="just" rtl="0">
              <a:lnSpc>
                <a:spcPct val="100000"/>
              </a:lnSpc>
              <a:spcBef>
                <a:spcPts val="1200"/>
              </a:spcBef>
              <a:spcAft>
                <a:spcPts val="0"/>
              </a:spcAft>
              <a:buClr>
                <a:srgbClr val="000000"/>
              </a:buClr>
              <a:buSzPts val="1600"/>
              <a:buFont typeface="Arial"/>
              <a:buChar char="•"/>
            </a:pPr>
            <a:r>
              <a:rPr lang="en-US" sz="1600" b="1" i="0" u="none" strike="noStrike" cap="none">
                <a:solidFill>
                  <a:srgbClr val="000000"/>
                </a:solidFill>
                <a:latin typeface="Cambria"/>
                <a:ea typeface="Cambria"/>
                <a:cs typeface="Cambria"/>
                <a:sym typeface="Cambria"/>
              </a:rPr>
              <a:t>Button Choice </a:t>
            </a:r>
            <a:r>
              <a:rPr lang="en-US" sz="1600" i="0" u="none" strike="noStrike" cap="none">
                <a:solidFill>
                  <a:srgbClr val="000000"/>
                </a:solidFill>
                <a:latin typeface="Cambria"/>
                <a:ea typeface="Cambria"/>
                <a:cs typeface="Cambria"/>
                <a:sym typeface="Cambria"/>
              </a:rPr>
              <a:t>: Tampilan menu dengan menggunakan bentuk tombol/button. User mengklik salah satu tombol pada tampilan menu contohnya OK atau Cancel.</a:t>
            </a:r>
            <a:endParaRPr>
              <a:latin typeface="Cambria"/>
              <a:ea typeface="Cambria"/>
              <a:cs typeface="Cambria"/>
              <a:sym typeface="Cambria"/>
            </a:endParaRPr>
          </a:p>
          <a:p>
            <a:pPr marL="285750" marR="0" lvl="7" indent="-285750" algn="just" rtl="0">
              <a:lnSpc>
                <a:spcPct val="100000"/>
              </a:lnSpc>
              <a:spcBef>
                <a:spcPts val="1200"/>
              </a:spcBef>
              <a:spcAft>
                <a:spcPts val="0"/>
              </a:spcAft>
              <a:buClr>
                <a:srgbClr val="000000"/>
              </a:buClr>
              <a:buSzPts val="1600"/>
              <a:buFont typeface="Arial"/>
              <a:buChar char="•"/>
            </a:pPr>
            <a:r>
              <a:rPr lang="en-US" sz="1600" b="1" i="0" u="none" strike="noStrike" cap="none">
                <a:solidFill>
                  <a:srgbClr val="000000"/>
                </a:solidFill>
                <a:latin typeface="Cambria"/>
                <a:ea typeface="Cambria"/>
                <a:cs typeface="Cambria"/>
                <a:sym typeface="Cambria"/>
              </a:rPr>
              <a:t>Multiple Selection Menus (Check Boxes) </a:t>
            </a:r>
            <a:r>
              <a:rPr lang="en-US" sz="1600" i="0" u="none" strike="noStrike" cap="none">
                <a:solidFill>
                  <a:srgbClr val="000000"/>
                </a:solidFill>
                <a:latin typeface="Cambria"/>
                <a:ea typeface="Cambria"/>
                <a:cs typeface="Cambria"/>
                <a:sym typeface="Cambria"/>
              </a:rPr>
              <a:t>: Tampilan menu dengan itemnya diseleksi dapat lebih dari satu.</a:t>
            </a:r>
            <a:endParaRPr>
              <a:latin typeface="Cambria"/>
              <a:ea typeface="Cambria"/>
              <a:cs typeface="Cambria"/>
              <a:sym typeface="Cambria"/>
            </a:endParaRPr>
          </a:p>
          <a:p>
            <a:pPr marL="285750" marR="0" lvl="7" indent="-285750" algn="just" rtl="0">
              <a:lnSpc>
                <a:spcPct val="100000"/>
              </a:lnSpc>
              <a:spcBef>
                <a:spcPts val="1200"/>
              </a:spcBef>
              <a:spcAft>
                <a:spcPts val="0"/>
              </a:spcAft>
              <a:buClr>
                <a:srgbClr val="000000"/>
              </a:buClr>
              <a:buSzPts val="1600"/>
              <a:buFont typeface="Arial"/>
              <a:buChar char="•"/>
            </a:pPr>
            <a:r>
              <a:rPr lang="en-US" sz="1600" b="1" i="0" u="none" strike="noStrike" cap="none">
                <a:solidFill>
                  <a:schemeClr val="dk1"/>
                </a:solidFill>
                <a:latin typeface="Cambria"/>
                <a:ea typeface="Cambria"/>
                <a:cs typeface="Cambria"/>
                <a:sym typeface="Cambria"/>
              </a:rPr>
              <a:t>Pop-up Menus (Context Menus) </a:t>
            </a:r>
            <a:r>
              <a:rPr lang="en-US" sz="1600" i="0" u="none" strike="noStrike" cap="none">
                <a:solidFill>
                  <a:schemeClr val="dk1"/>
                </a:solidFill>
                <a:latin typeface="Cambria"/>
                <a:ea typeface="Cambria"/>
                <a:cs typeface="Cambria"/>
                <a:sym typeface="Cambria"/>
              </a:rPr>
              <a:t>: Tampilan menu yang diaktifkan dengan mengklik tombol kanan mouse atau mengarahkan mouse pada area yang ditentukan.</a:t>
            </a:r>
            <a:endParaRPr>
              <a:latin typeface="Cambria"/>
              <a:ea typeface="Cambria"/>
              <a:cs typeface="Cambria"/>
              <a:sym typeface="Cambria"/>
            </a:endParaRPr>
          </a:p>
          <a:p>
            <a:pPr marL="285750" marR="0" lvl="7" indent="-285750" algn="just" rtl="0">
              <a:lnSpc>
                <a:spcPct val="100000"/>
              </a:lnSpc>
              <a:spcBef>
                <a:spcPts val="1200"/>
              </a:spcBef>
              <a:spcAft>
                <a:spcPts val="0"/>
              </a:spcAft>
              <a:buClr>
                <a:srgbClr val="000000"/>
              </a:buClr>
              <a:buSzPts val="1600"/>
              <a:buFont typeface="Arial"/>
              <a:buChar char="•"/>
            </a:pPr>
            <a:r>
              <a:rPr lang="en-US" sz="1600" b="1" i="0" u="none" strike="noStrike" cap="none">
                <a:solidFill>
                  <a:schemeClr val="dk1"/>
                </a:solidFill>
                <a:latin typeface="Cambria"/>
                <a:ea typeface="Cambria"/>
                <a:cs typeface="Cambria"/>
                <a:sym typeface="Cambria"/>
              </a:rPr>
              <a:t>Scrolling List Box Choice </a:t>
            </a:r>
            <a:r>
              <a:rPr lang="en-US" sz="1600" i="0" u="none" strike="noStrike" cap="none">
                <a:solidFill>
                  <a:schemeClr val="dk1"/>
                </a:solidFill>
                <a:latin typeface="Cambria"/>
                <a:ea typeface="Cambria"/>
                <a:cs typeface="Cambria"/>
                <a:sym typeface="Cambria"/>
              </a:rPr>
              <a:t>: Tampilan menu dengan menggunakan bentuk listbox.</a:t>
            </a:r>
            <a:endParaRPr>
              <a:latin typeface="Cambria"/>
              <a:ea typeface="Cambria"/>
              <a:cs typeface="Cambria"/>
              <a:sym typeface="Cambria"/>
            </a:endParaRPr>
          </a:p>
          <a:p>
            <a:pPr marL="285750" marR="0" lvl="7" indent="-285750" algn="just" rtl="0">
              <a:lnSpc>
                <a:spcPct val="100000"/>
              </a:lnSpc>
              <a:spcBef>
                <a:spcPts val="1200"/>
              </a:spcBef>
              <a:spcAft>
                <a:spcPts val="0"/>
              </a:spcAft>
              <a:buClr>
                <a:srgbClr val="000000"/>
              </a:buClr>
              <a:buSzPts val="1600"/>
              <a:buFont typeface="Arial"/>
              <a:buChar char="•"/>
            </a:pPr>
            <a:r>
              <a:rPr lang="en-US" sz="1600" b="1" i="0" u="none" strike="noStrike" cap="none">
                <a:solidFill>
                  <a:srgbClr val="000000"/>
                </a:solidFill>
                <a:latin typeface="Cambria"/>
                <a:ea typeface="Cambria"/>
                <a:cs typeface="Cambria"/>
                <a:sym typeface="Cambria"/>
              </a:rPr>
              <a:t>Scrolling Combo Box Choice </a:t>
            </a:r>
            <a:r>
              <a:rPr lang="en-US" sz="1600" i="0" u="none" strike="noStrike" cap="none">
                <a:solidFill>
                  <a:srgbClr val="000000"/>
                </a:solidFill>
                <a:latin typeface="Cambria"/>
                <a:ea typeface="Cambria"/>
                <a:cs typeface="Cambria"/>
                <a:sym typeface="Cambria"/>
              </a:rPr>
              <a:t>: Tampilan menu dengan menggunakan combo box.</a:t>
            </a:r>
            <a:endParaRPr sz="1600" i="0" u="none" strike="noStrike" cap="none">
              <a:solidFill>
                <a:srgbClr val="000000"/>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5"/>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65" name="Google Shape;165;p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66" name="Google Shape;166;p5"/>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67" name="Google Shape;167;p5"/>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68" name="Google Shape;168;p5"/>
          <p:cNvSpPr/>
          <p:nvPr/>
        </p:nvSpPr>
        <p:spPr>
          <a:xfrm>
            <a:off x="331181" y="118750"/>
            <a:ext cx="565021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2060"/>
                </a:solidFill>
                <a:latin typeface="Cambria"/>
                <a:ea typeface="Cambria"/>
                <a:cs typeface="Cambria"/>
                <a:sym typeface="Cambria"/>
              </a:rPr>
              <a:t>Latihan 1: Radio Button</a:t>
            </a:r>
            <a:r>
              <a:rPr lang="en-US" sz="2000" b="1">
                <a:solidFill>
                  <a:srgbClr val="002060"/>
                </a:solidFill>
                <a:latin typeface="Cambria"/>
                <a:ea typeface="Cambria"/>
                <a:cs typeface="Cambria"/>
                <a:sym typeface="Cambria"/>
              </a:rPr>
              <a:t> </a:t>
            </a:r>
            <a:r>
              <a:rPr lang="en-US" sz="2000" b="1" i="0" u="none" strike="noStrike" cap="none">
                <a:solidFill>
                  <a:srgbClr val="002060"/>
                </a:solidFill>
                <a:latin typeface="Cambria"/>
                <a:ea typeface="Cambria"/>
                <a:cs typeface="Cambria"/>
                <a:sym typeface="Cambria"/>
              </a:rPr>
              <a:t>Pelatihan</a:t>
            </a:r>
            <a:endParaRPr sz="2000" b="1" i="0" u="none" strike="noStrike" cap="none">
              <a:solidFill>
                <a:srgbClr val="002060"/>
              </a:solidFill>
              <a:latin typeface="Cambria"/>
              <a:ea typeface="Cambria"/>
              <a:cs typeface="Cambria"/>
              <a:sym typeface="Cambria"/>
            </a:endParaRPr>
          </a:p>
        </p:txBody>
      </p:sp>
      <p:sp>
        <p:nvSpPr>
          <p:cNvPr id="169" name="Google Shape;169;p5"/>
          <p:cNvSpPr/>
          <p:nvPr/>
        </p:nvSpPr>
        <p:spPr>
          <a:xfrm>
            <a:off x="4572001" y="785017"/>
            <a:ext cx="4240820" cy="80017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1200"/>
              </a:spcAft>
              <a:buNone/>
            </a:pPr>
            <a:r>
              <a:rPr lang="en-US" sz="1700" i="0" u="none" strike="noStrike" cap="none">
                <a:solidFill>
                  <a:srgbClr val="000000"/>
                </a:solidFill>
                <a:latin typeface="Cambria"/>
                <a:ea typeface="Cambria"/>
                <a:cs typeface="Cambria"/>
                <a:sym typeface="Cambria"/>
              </a:rPr>
              <a:t>Contoh Source code membuat Radio Button</a:t>
            </a:r>
            <a:endParaRPr sz="1700" i="0" u="none" strike="noStrike" cap="none">
              <a:solidFill>
                <a:srgbClr val="000000"/>
              </a:solidFill>
              <a:latin typeface="Cambria"/>
              <a:ea typeface="Cambria"/>
              <a:cs typeface="Cambria"/>
              <a:sym typeface="Cambria"/>
            </a:endParaRPr>
          </a:p>
        </p:txBody>
      </p:sp>
      <p:pic>
        <p:nvPicPr>
          <p:cNvPr id="170" name="Google Shape;170;p5"/>
          <p:cNvPicPr preferRelativeResize="0"/>
          <p:nvPr/>
        </p:nvPicPr>
        <p:blipFill rotWithShape="1">
          <a:blip r:embed="rId6">
            <a:alphaModFix/>
          </a:blip>
          <a:srcRect/>
          <a:stretch/>
        </p:blipFill>
        <p:spPr>
          <a:xfrm>
            <a:off x="331179" y="785017"/>
            <a:ext cx="3219450" cy="2575560"/>
          </a:xfrm>
          <a:prstGeom prst="rect">
            <a:avLst/>
          </a:prstGeom>
          <a:noFill/>
          <a:ln>
            <a:noFill/>
          </a:ln>
        </p:spPr>
      </p:pic>
      <p:pic>
        <p:nvPicPr>
          <p:cNvPr id="171" name="Google Shape;171;p5"/>
          <p:cNvPicPr preferRelativeResize="0"/>
          <p:nvPr/>
        </p:nvPicPr>
        <p:blipFill rotWithShape="1">
          <a:blip r:embed="rId7">
            <a:alphaModFix/>
          </a:blip>
          <a:srcRect/>
          <a:stretch/>
        </p:blipFill>
        <p:spPr>
          <a:xfrm>
            <a:off x="2511605" y="1585196"/>
            <a:ext cx="6632394" cy="2773263"/>
          </a:xfrm>
          <a:prstGeom prst="rect">
            <a:avLst/>
          </a:prstGeom>
          <a:noFill/>
          <a:ln>
            <a:noFill/>
          </a:ln>
        </p:spPr>
      </p:pic>
      <p:sp>
        <p:nvSpPr>
          <p:cNvPr id="172" name="Google Shape;172;p5"/>
          <p:cNvSpPr/>
          <p:nvPr/>
        </p:nvSpPr>
        <p:spPr>
          <a:xfrm>
            <a:off x="2918073" y="2506934"/>
            <a:ext cx="6225926" cy="1056082"/>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l="-628" r="30708" b="82222"/>
          <a:stretch/>
        </p:blipFill>
        <p:spPr>
          <a:xfrm>
            <a:off x="5981399" y="0"/>
            <a:ext cx="3162600" cy="603300"/>
          </a:xfrm>
          <a:prstGeom prst="snip2DiagRect">
            <a:avLst>
              <a:gd name="adj1" fmla="val 0"/>
              <a:gd name="adj2" fmla="val 16667"/>
            </a:avLst>
          </a:prstGeom>
          <a:noFill/>
          <a:ln>
            <a:noFill/>
          </a:ln>
        </p:spPr>
      </p:pic>
      <p:sp>
        <p:nvSpPr>
          <p:cNvPr id="178" name="Google Shape;178;p2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79" name="Google Shape;179;p24"/>
          <p:cNvPicPr preferRelativeResize="0"/>
          <p:nvPr/>
        </p:nvPicPr>
        <p:blipFill rotWithShape="1">
          <a:blip r:embed="rId4">
            <a:alphaModFix/>
          </a:blip>
          <a:srcRect/>
          <a:stretch/>
        </p:blipFill>
        <p:spPr>
          <a:xfrm>
            <a:off x="-33618" y="-24297"/>
            <a:ext cx="729600" cy="462301"/>
          </a:xfrm>
          <a:prstGeom prst="rect">
            <a:avLst/>
          </a:prstGeom>
          <a:noFill/>
          <a:ln>
            <a:noFill/>
          </a:ln>
        </p:spPr>
      </p:pic>
      <p:pic>
        <p:nvPicPr>
          <p:cNvPr id="180" name="Google Shape;180;p24"/>
          <p:cNvPicPr preferRelativeResize="0"/>
          <p:nvPr/>
        </p:nvPicPr>
        <p:blipFill rotWithShape="1">
          <a:blip r:embed="rId5">
            <a:alphaModFix/>
          </a:blip>
          <a:srcRect/>
          <a:stretch/>
        </p:blipFill>
        <p:spPr>
          <a:xfrm>
            <a:off x="8145433" y="4506596"/>
            <a:ext cx="1019991" cy="646331"/>
          </a:xfrm>
          <a:prstGeom prst="rect">
            <a:avLst/>
          </a:prstGeom>
          <a:noFill/>
          <a:ln>
            <a:noFill/>
          </a:ln>
        </p:spPr>
      </p:pic>
      <p:sp>
        <p:nvSpPr>
          <p:cNvPr id="181" name="Google Shape;181;p24"/>
          <p:cNvSpPr/>
          <p:nvPr/>
        </p:nvSpPr>
        <p:spPr>
          <a:xfrm>
            <a:off x="331181" y="118750"/>
            <a:ext cx="565021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2060"/>
                </a:solidFill>
                <a:latin typeface="Cambria"/>
                <a:ea typeface="Cambria"/>
                <a:cs typeface="Cambria"/>
                <a:sym typeface="Cambria"/>
              </a:rPr>
              <a:t>Latihan 2: Button Choice	</a:t>
            </a:r>
            <a:endParaRPr>
              <a:latin typeface="Cambria"/>
              <a:ea typeface="Cambria"/>
              <a:cs typeface="Cambria"/>
              <a:sym typeface="Cambria"/>
            </a:endParaRPr>
          </a:p>
        </p:txBody>
      </p:sp>
      <p:sp>
        <p:nvSpPr>
          <p:cNvPr id="182" name="Google Shape;182;p24"/>
          <p:cNvSpPr/>
          <p:nvPr/>
        </p:nvSpPr>
        <p:spPr>
          <a:xfrm>
            <a:off x="4075867" y="805487"/>
            <a:ext cx="4824294" cy="8001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1200"/>
              </a:spcAft>
              <a:buNone/>
            </a:pPr>
            <a:r>
              <a:rPr lang="en-US" sz="1700" i="0" u="none" strike="noStrike" cap="none">
                <a:solidFill>
                  <a:srgbClr val="000000"/>
                </a:solidFill>
                <a:latin typeface="Cambria"/>
                <a:ea typeface="Cambria"/>
                <a:cs typeface="Cambria"/>
                <a:sym typeface="Cambria"/>
              </a:rPr>
              <a:t>Contoh Source code membuat  Button Choice</a:t>
            </a:r>
            <a:endParaRPr sz="1700" i="0" u="none" strike="noStrike" cap="none">
              <a:solidFill>
                <a:srgbClr val="000000"/>
              </a:solidFill>
              <a:latin typeface="Cambria"/>
              <a:ea typeface="Cambria"/>
              <a:cs typeface="Cambria"/>
              <a:sym typeface="Cambria"/>
            </a:endParaRPr>
          </a:p>
        </p:txBody>
      </p:sp>
      <p:pic>
        <p:nvPicPr>
          <p:cNvPr id="183" name="Google Shape;183;p24"/>
          <p:cNvPicPr preferRelativeResize="0"/>
          <p:nvPr/>
        </p:nvPicPr>
        <p:blipFill rotWithShape="1">
          <a:blip r:embed="rId6">
            <a:alphaModFix/>
          </a:blip>
          <a:srcRect/>
          <a:stretch/>
        </p:blipFill>
        <p:spPr>
          <a:xfrm>
            <a:off x="243840" y="805487"/>
            <a:ext cx="2661320" cy="3190059"/>
          </a:xfrm>
          <a:prstGeom prst="rect">
            <a:avLst/>
          </a:prstGeom>
          <a:noFill/>
          <a:ln>
            <a:noFill/>
          </a:ln>
        </p:spPr>
      </p:pic>
      <p:pic>
        <p:nvPicPr>
          <p:cNvPr id="184" name="Google Shape;184;p24"/>
          <p:cNvPicPr preferRelativeResize="0"/>
          <p:nvPr/>
        </p:nvPicPr>
        <p:blipFill rotWithShape="1">
          <a:blip r:embed="rId7">
            <a:alphaModFix/>
          </a:blip>
          <a:srcRect/>
          <a:stretch/>
        </p:blipFill>
        <p:spPr>
          <a:xfrm>
            <a:off x="2647559" y="1398194"/>
            <a:ext cx="5448450" cy="3614318"/>
          </a:xfrm>
          <a:prstGeom prst="rect">
            <a:avLst/>
          </a:prstGeom>
          <a:noFill/>
          <a:ln>
            <a:noFill/>
          </a:ln>
        </p:spPr>
      </p:pic>
      <p:sp>
        <p:nvSpPr>
          <p:cNvPr id="185" name="Google Shape;185;p24"/>
          <p:cNvSpPr/>
          <p:nvPr/>
        </p:nvSpPr>
        <p:spPr>
          <a:xfrm>
            <a:off x="2647559" y="2467392"/>
            <a:ext cx="6496440" cy="1751463"/>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3744</Words>
  <Application>Microsoft Office PowerPoint</Application>
  <PresentationFormat>On-screen Show (16:9)</PresentationFormat>
  <Paragraphs>547</Paragraphs>
  <Slides>63</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vt:i4>
      </vt:variant>
    </vt:vector>
  </HeadingPairs>
  <TitlesOfParts>
    <vt:vector size="77" baseType="lpstr">
      <vt:lpstr>Georgia</vt:lpstr>
      <vt:lpstr>Courier New</vt:lpstr>
      <vt:lpstr>Tahoma</vt:lpstr>
      <vt:lpstr>Arial</vt:lpstr>
      <vt:lpstr>Wingdings</vt:lpstr>
      <vt:lpstr>Cambria</vt:lpstr>
      <vt:lpstr>Times New Roman</vt:lpstr>
      <vt:lpstr>Avenir Book</vt:lpstr>
      <vt:lpstr>Noto Sans Symbols</vt:lpstr>
      <vt:lpstr>Verdana</vt:lpstr>
      <vt:lpstr>Segoe UI</vt:lpstr>
      <vt:lpstr>Calibri</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Comment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Komang Sugiartha</dc:creator>
  <cp:lastModifiedBy>HP</cp:lastModifiedBy>
  <cp:revision>12</cp:revision>
  <dcterms:modified xsi:type="dcterms:W3CDTF">2021-07-06T06:40:34Z</dcterms:modified>
</cp:coreProperties>
</file>